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18" r:id="rId2"/>
    <p:sldId id="320" r:id="rId3"/>
    <p:sldId id="321" r:id="rId4"/>
    <p:sldId id="322" r:id="rId5"/>
    <p:sldId id="324" r:id="rId6"/>
    <p:sldId id="325" r:id="rId7"/>
    <p:sldId id="326" r:id="rId8"/>
    <p:sldId id="327" r:id="rId9"/>
    <p:sldId id="323" r:id="rId10"/>
    <p:sldId id="329" r:id="rId11"/>
    <p:sldId id="328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</p:sldIdLst>
  <p:sldSz cx="9144000" cy="6858000" type="screen4x3"/>
  <p:notesSz cx="6858000" cy="9144000"/>
  <p:defaultTextStyle>
    <a:defPPr>
      <a:defRPr lang="en-US"/>
    </a:defPPr>
    <a:lvl1pPr marL="0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9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9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8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8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7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7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6" algn="l" defTabSz="457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A1"/>
    <a:srgbClr val="00A8F7"/>
    <a:srgbClr val="1395F5"/>
    <a:srgbClr val="FB470F"/>
    <a:srgbClr val="354005"/>
    <a:srgbClr val="33A1DF"/>
    <a:srgbClr val="0E4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0" autoAdjust="0"/>
    <p:restoredTop sz="92943" autoAdjust="0"/>
  </p:normalViewPr>
  <p:slideViewPr>
    <p:cSldViewPr snapToGrid="0" snapToObjects="1">
      <p:cViewPr varScale="1">
        <p:scale>
          <a:sx n="104" d="100"/>
          <a:sy n="104" d="100"/>
        </p:scale>
        <p:origin x="18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Sectors Participating in Clean Water Minnesota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accent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Sectors</c:v>
                </c:pt>
              </c:strCache>
            </c:strRef>
          </c:tx>
          <c:explosion val="1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429-FD49-B74F-1CEFCD91DF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429-FD49-B74F-1CEFCD91DF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429-FD49-B74F-1CEFCD91DF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429-FD49-B74F-1CEFCD91DF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429-FD49-B74F-1CEFCD91DF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429-FD49-B74F-1CEFCD91DF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429-FD49-B74F-1CEFCD91DF8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429-FD49-B74F-1CEFCD91DF8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D429-FD49-B74F-1CEFCD91DF8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007C8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429-FD49-B74F-1CEFCD91DF8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429-FD49-B74F-1CEFCD91DF8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429-FD49-B74F-1CEFCD91DF8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429-FD49-B74F-1CEFCD91DF8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D429-FD49-B74F-1CEFCD91DF8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D429-FD49-B74F-1CEFCD91DF8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D429-FD49-B74F-1CEFCD91DF80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D429-FD49-B74F-1CEFCD91DF80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D429-FD49-B74F-1CEFCD91DF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State Government</c:v>
                </c:pt>
                <c:pt idx="1">
                  <c:v>Local / Regional Government</c:v>
                </c:pt>
                <c:pt idx="2">
                  <c:v>Environmental NGO</c:v>
                </c:pt>
                <c:pt idx="3">
                  <c:v>Small Business</c:v>
                </c:pt>
                <c:pt idx="4">
                  <c:v>Rural / Community Development</c:v>
                </c:pt>
                <c:pt idx="5">
                  <c:v>Health</c:v>
                </c:pt>
                <c:pt idx="6">
                  <c:v>Equity</c:v>
                </c:pt>
                <c:pt idx="7">
                  <c:v>Agriculture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26</c:v>
                </c:pt>
                <c:pt idx="1">
                  <c:v>11</c:v>
                </c:pt>
                <c:pt idx="2">
                  <c:v>30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11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429-FD49-B74F-1CEFCD91DF80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Personal Goal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C8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E32-7947-9EAE-55D7587CCF4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E32-7947-9EAE-55D7587CCF4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E32-7947-9EAE-55D7587CCF4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E32-7947-9EAE-55D7587CCF4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E32-7947-9EAE-55D7587CCF4B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DF38EC3-DF18-DA46-B23A-5009DF581174}" type="VALUE">
                      <a:rPr lang="en-US" sz="1300"/>
                      <a:pPr>
                        <a:defRPr sz="13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300" dirty="0"/>
                      <a:t>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E32-7947-9EAE-55D7587CCF4B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300" dirty="0"/>
                      <a:t>85%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3-7E32-7947-9EAE-55D7587CCF4B}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83A6690-CA45-1C45-93D3-57C2D4A4D7AA}" type="VALUE">
                      <a:rPr lang="en-US" sz="1300"/>
                      <a:pPr>
                        <a:defRPr sz="13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30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E32-7947-9EAE-55D7587CCF4B}"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10D696-29A1-C043-81D7-D007FACDA4AB}" type="VALUE">
                      <a:rPr lang="en-US" sz="1300"/>
                      <a:pPr>
                        <a:defRPr sz="13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30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E32-7947-9EAE-55D7587CCF4B}"/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8C50705-C54D-1746-A23E-ECD077571CB9}" type="VALUE">
                      <a:rPr lang="en-US" sz="1300"/>
                      <a:pPr>
                        <a:defRPr sz="13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30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E32-7947-9EAE-55D7587CC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New relationships with people across sectors</c:v>
                </c:pt>
                <c:pt idx="1">
                  <c:v>Deepen relationships with people across sectors that touch water</c:v>
                </c:pt>
                <c:pt idx="2">
                  <c:v>New information about water issues</c:v>
                </c:pt>
                <c:pt idx="3">
                  <c:v>A deeper understanding of why water impacts me and my work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96</c:v>
                </c:pt>
                <c:pt idx="1">
                  <c:v>85</c:v>
                </c:pt>
                <c:pt idx="2">
                  <c:v>59</c:v>
                </c:pt>
                <c:pt idx="3">
                  <c:v>41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E32-7947-9EAE-55D7587CCF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60692783"/>
        <c:axId val="1461092399"/>
      </c:barChart>
      <c:catAx>
        <c:axId val="1460692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092399"/>
        <c:crosses val="autoZero"/>
        <c:auto val="1"/>
        <c:lblAlgn val="ctr"/>
        <c:lblOffset val="100"/>
        <c:noMultiLvlLbl val="0"/>
      </c:catAx>
      <c:valAx>
        <c:axId val="1461092399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0692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7C8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25-274B-8407-ADD5D7CD792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25-274B-8407-ADD5D7CD79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E25-274B-8407-ADD5D7CD7927}"/>
              </c:ext>
            </c:extLst>
          </c:dPt>
          <c:dLbls>
            <c:dLbl>
              <c:idx val="0"/>
              <c:layout>
                <c:manualLayout>
                  <c:x val="2.2178116733443682E-2"/>
                  <c:y val="-1.334926884139482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25-274B-8407-ADD5D7CD7927}"/>
                </c:ext>
              </c:extLst>
            </c:dLbl>
            <c:dLbl>
              <c:idx val="1"/>
              <c:layout>
                <c:manualLayout>
                  <c:x val="-2.5455192364215408E-3"/>
                  <c:y val="-2.622244094488192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D665BD5-D9A3-F540-AC33-51FDD739793A}" type="PERCENTAGE">
                      <a:rPr lang="en-US" sz="1200" b="1"/>
                      <a:pPr>
                        <a:defRPr sz="1200" b="1"/>
                      </a:pPr>
                      <a:t>[PERCENTAGE]</a:t>
                    </a:fld>
                    <a:endParaRPr lang="en-US"/>
                  </a:p>
                </c:rich>
              </c:tx>
              <c:spPr>
                <a:solidFill>
                  <a:schemeClr val="lt1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E25-274B-8407-ADD5D7CD79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Excellent</c:v>
                </c:pt>
                <c:pt idx="1">
                  <c:v>Good</c:v>
                </c:pt>
                <c:pt idx="2">
                  <c:v>Fair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66.67</c:v>
                </c:pt>
                <c:pt idx="1">
                  <c:v>29.63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25-274B-8407-ADD5D7CD792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Survey Feedback: Ranking Clean Water Minnesota Sessions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N/A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Mankato / PCA Discussion </c:v>
                </c:pt>
                <c:pt idx="1">
                  <c:v>Anthony Farms Tour</c:v>
                </c:pt>
                <c:pt idx="2">
                  <c:v>Mill Creek Dairy</c:v>
                </c:pt>
                <c:pt idx="3">
                  <c:v>Cleveland, MN</c:v>
                </c:pt>
                <c:pt idx="4">
                  <c:v>Cold Springs, MN</c:v>
                </c:pt>
                <c:pt idx="5">
                  <c:v>Forever Green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27</c:v>
                </c:pt>
                <c:pt idx="1">
                  <c:v>23</c:v>
                </c:pt>
                <c:pt idx="2">
                  <c:v>26</c:v>
                </c:pt>
                <c:pt idx="3">
                  <c:v>27</c:v>
                </c:pt>
                <c:pt idx="4">
                  <c:v>26</c:v>
                </c:pt>
                <c:pt idx="5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26-3A4C-8C59-BBDCDEE746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Valuable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Mankato / PCA Discussion </c:v>
                </c:pt>
                <c:pt idx="1">
                  <c:v>Anthony Farms Tour</c:v>
                </c:pt>
                <c:pt idx="2">
                  <c:v>Mill Creek Dairy</c:v>
                </c:pt>
                <c:pt idx="3">
                  <c:v>Cleveland, MN</c:v>
                </c:pt>
                <c:pt idx="4">
                  <c:v>Cold Springs, MN</c:v>
                </c:pt>
                <c:pt idx="5">
                  <c:v>Forever Green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26-3A4C-8C59-BBDCDEE746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Valuable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Mankato / PCA Discussion </c:v>
                </c:pt>
                <c:pt idx="1">
                  <c:v>Anthony Farms Tour</c:v>
                </c:pt>
                <c:pt idx="2">
                  <c:v>Mill Creek Dairy</c:v>
                </c:pt>
                <c:pt idx="3">
                  <c:v>Cleveland, MN</c:v>
                </c:pt>
                <c:pt idx="4">
                  <c:v>Cold Springs, MN</c:v>
                </c:pt>
                <c:pt idx="5">
                  <c:v>Forever Green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12</c:v>
                </c:pt>
                <c:pt idx="4">
                  <c:v>11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26-3A4C-8C59-BBDCDEE746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Valuable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Mankato / PCA Discussion </c:v>
                </c:pt>
                <c:pt idx="1">
                  <c:v>Anthony Farms Tour</c:v>
                </c:pt>
                <c:pt idx="2">
                  <c:v>Mill Creek Dairy</c:v>
                </c:pt>
                <c:pt idx="3">
                  <c:v>Cleveland, MN</c:v>
                </c:pt>
                <c:pt idx="4">
                  <c:v>Cold Springs, MN</c:v>
                </c:pt>
                <c:pt idx="5">
                  <c:v>Forever Green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27</c:v>
                </c:pt>
                <c:pt idx="1">
                  <c:v>38</c:v>
                </c:pt>
                <c:pt idx="2">
                  <c:v>33</c:v>
                </c:pt>
                <c:pt idx="3">
                  <c:v>27</c:v>
                </c:pt>
                <c:pt idx="4">
                  <c:v>30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26-3A4C-8C59-BBDCDEE746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Extremely Valuable</c:v>
                </c:pt>
              </c:strCache>
            </c:strRef>
          </c:tx>
          <c:spPr>
            <a:solidFill>
              <a:srgbClr val="007C8B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Mankato / PCA Discussion </c:v>
                </c:pt>
                <c:pt idx="1">
                  <c:v>Anthony Farms Tour</c:v>
                </c:pt>
                <c:pt idx="2">
                  <c:v>Mill Creek Dairy</c:v>
                </c:pt>
                <c:pt idx="3">
                  <c:v>Cleveland, MN</c:v>
                </c:pt>
                <c:pt idx="4">
                  <c:v>Cold Springs, MN</c:v>
                </c:pt>
                <c:pt idx="5">
                  <c:v>Forever Green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46</c:v>
                </c:pt>
                <c:pt idx="1">
                  <c:v>38</c:v>
                </c:pt>
                <c:pt idx="2">
                  <c:v>37</c:v>
                </c:pt>
                <c:pt idx="3">
                  <c:v>35</c:v>
                </c:pt>
                <c:pt idx="4">
                  <c:v>33</c:v>
                </c:pt>
                <c:pt idx="5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D26-3A4C-8C59-BBDCDEE74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5672543"/>
        <c:axId val="1488218255"/>
      </c:barChart>
      <c:catAx>
        <c:axId val="1485672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8218255"/>
        <c:crosses val="autoZero"/>
        <c:auto val="1"/>
        <c:lblAlgn val="ctr"/>
        <c:lblOffset val="100"/>
        <c:noMultiLvlLbl val="0"/>
      </c:catAx>
      <c:valAx>
        <c:axId val="1488218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5672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What do you see as the biggest barrier to clean water?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</c:v>
                </c:pt>
              </c:strCache>
            </c:strRef>
          </c:tx>
          <c:spPr>
            <a:solidFill>
              <a:srgbClr val="007C8B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Lack of clear, scalable policy goal</c:v>
                </c:pt>
                <c:pt idx="1">
                  <c:v>Lack of political will</c:v>
                </c:pt>
                <c:pt idx="2">
                  <c:v>Farm bill</c:v>
                </c:pt>
                <c:pt idx="3">
                  <c:v>Lack of shared stakeholder understanding of barriers</c:v>
                </c:pt>
                <c:pt idx="4">
                  <c:v>Lack of public understanding</c:v>
                </c:pt>
                <c:pt idx="5">
                  <c:v>Lack of policy maker understanding</c:v>
                </c:pt>
                <c:pt idx="6">
                  <c:v>Other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19</c:v>
                </c:pt>
                <c:pt idx="1">
                  <c:v>15</c:v>
                </c:pt>
                <c:pt idx="2">
                  <c:v>15</c:v>
                </c:pt>
                <c:pt idx="3">
                  <c:v>11</c:v>
                </c:pt>
                <c:pt idx="4">
                  <c:v>11</c:v>
                </c:pt>
                <c:pt idx="5">
                  <c:v>7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8-6B4F-AB41-D627308B39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NGOs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Lack of clear, scalable policy goal</c:v>
                </c:pt>
                <c:pt idx="1">
                  <c:v>Lack of political will</c:v>
                </c:pt>
                <c:pt idx="2">
                  <c:v>Farm bill</c:v>
                </c:pt>
                <c:pt idx="3">
                  <c:v>Lack of shared stakeholder understanding of barriers</c:v>
                </c:pt>
                <c:pt idx="4">
                  <c:v>Lack of public understanding</c:v>
                </c:pt>
                <c:pt idx="5">
                  <c:v>Lack of policy maker understanding</c:v>
                </c:pt>
                <c:pt idx="6">
                  <c:v>Other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38</c:v>
                </c:pt>
                <c:pt idx="1">
                  <c:v>25</c:v>
                </c:pt>
                <c:pt idx="2">
                  <c:v>13</c:v>
                </c:pt>
                <c:pt idx="3">
                  <c:v>0</c:v>
                </c:pt>
                <c:pt idx="4">
                  <c:v>13</c:v>
                </c:pt>
                <c:pt idx="5">
                  <c:v>13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8-6B4F-AB41-D627308B39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 Agencies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Lack of clear, scalable policy goal</c:v>
                </c:pt>
                <c:pt idx="1">
                  <c:v>Lack of political will</c:v>
                </c:pt>
                <c:pt idx="2">
                  <c:v>Farm bill</c:v>
                </c:pt>
                <c:pt idx="3">
                  <c:v>Lack of shared stakeholder understanding of barriers</c:v>
                </c:pt>
                <c:pt idx="4">
                  <c:v>Lack of public understanding</c:v>
                </c:pt>
                <c:pt idx="5">
                  <c:v>Lack of policy maker understanding</c:v>
                </c:pt>
                <c:pt idx="6">
                  <c:v>Other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</c:v>
                </c:pt>
                <c:pt idx="1">
                  <c:v>14</c:v>
                </c:pt>
                <c:pt idx="2">
                  <c:v>14</c:v>
                </c:pt>
                <c:pt idx="3">
                  <c:v>43</c:v>
                </c:pt>
                <c:pt idx="4">
                  <c:v>14</c:v>
                </c:pt>
                <c:pt idx="5">
                  <c:v>0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C8-6B4F-AB41-D627308B39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61295023"/>
        <c:axId val="1385777663"/>
      </c:barChart>
      <c:catAx>
        <c:axId val="1461295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777663"/>
        <c:crosses val="autoZero"/>
        <c:auto val="1"/>
        <c:lblAlgn val="ctr"/>
        <c:lblOffset val="100"/>
        <c:noMultiLvlLbl val="0"/>
      </c:catAx>
      <c:valAx>
        <c:axId val="1385777663"/>
        <c:scaling>
          <c:orientation val="minMax"/>
          <c:max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2950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2"/>
                </a:solidFill>
              </a:rPr>
              <a:t>What do you see as the greatest asset or opportunity for advancing clean water?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007C8B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Coordinaging across water stakeholders (agencies, NGOs, etc.)</c:v>
                </c:pt>
                <c:pt idx="1">
                  <c:v>Public Engagement</c:v>
                </c:pt>
                <c:pt idx="2">
                  <c:v>Uniting for federal policy change</c:v>
                </c:pt>
                <c:pt idx="3">
                  <c:v>Statewide advocacy coordination</c:v>
                </c:pt>
                <c:pt idx="4">
                  <c:v>Policy maker engagement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22</c:v>
                </c:pt>
                <c:pt idx="2">
                  <c:v>15</c:v>
                </c:pt>
                <c:pt idx="3">
                  <c:v>15</c:v>
                </c:pt>
                <c:pt idx="4">
                  <c:v>7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BA-A143-A608-CC5B83ACDE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NGOs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Coordinaging across water stakeholders (agencies, NGOs, etc.)</c:v>
                </c:pt>
                <c:pt idx="1">
                  <c:v>Public Engagement</c:v>
                </c:pt>
                <c:pt idx="2">
                  <c:v>Uniting for federal policy change</c:v>
                </c:pt>
                <c:pt idx="3">
                  <c:v>Statewide advocacy coordination</c:v>
                </c:pt>
                <c:pt idx="4">
                  <c:v>Policy maker engagement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50</c:v>
                </c:pt>
                <c:pt idx="1">
                  <c:v>25</c:v>
                </c:pt>
                <c:pt idx="2">
                  <c:v>13</c:v>
                </c:pt>
                <c:pt idx="3">
                  <c:v>0</c:v>
                </c:pt>
                <c:pt idx="4">
                  <c:v>13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BA-A143-A608-CC5B83ACDE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 Agencies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Coordinaging across water stakeholders (agencies, NGOs, etc.)</c:v>
                </c:pt>
                <c:pt idx="1">
                  <c:v>Public Engagement</c:v>
                </c:pt>
                <c:pt idx="2">
                  <c:v>Uniting for federal policy change</c:v>
                </c:pt>
                <c:pt idx="3">
                  <c:v>Statewide advocacy coordination</c:v>
                </c:pt>
                <c:pt idx="4">
                  <c:v>Policy maker engagement</c:v>
                </c:pt>
                <c:pt idx="5">
                  <c:v>Other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29</c:v>
                </c:pt>
                <c:pt idx="1">
                  <c:v>29</c:v>
                </c:pt>
                <c:pt idx="2">
                  <c:v>29</c:v>
                </c:pt>
                <c:pt idx="3">
                  <c:v>14</c:v>
                </c:pt>
                <c:pt idx="4">
                  <c:v>14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BA-A143-A608-CC5B83ACD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4893327"/>
        <c:axId val="1444175311"/>
      </c:barChart>
      <c:catAx>
        <c:axId val="1484893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4175311"/>
        <c:crosses val="autoZero"/>
        <c:auto val="1"/>
        <c:lblAlgn val="ctr"/>
        <c:lblOffset val="100"/>
        <c:noMultiLvlLbl val="0"/>
      </c:catAx>
      <c:valAx>
        <c:axId val="1444175311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893327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2"/>
                </a:solidFill>
              </a:rPr>
              <a:t>What Support Do You Need To Play </a:t>
            </a:r>
          </a:p>
          <a:p>
            <a:pPr>
              <a:defRPr b="1">
                <a:solidFill>
                  <a:schemeClr val="accent2">
                    <a:lumMod val="75000"/>
                  </a:schemeClr>
                </a:solidFill>
              </a:defRPr>
            </a:pPr>
            <a:r>
              <a:rPr lang="en-US" b="1">
                <a:solidFill>
                  <a:schemeClr val="tx2"/>
                </a:solidFill>
              </a:rPr>
              <a:t>The Role You See For Yourself?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007C8B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Peer group to call on</c:v>
                </c:pt>
                <c:pt idx="1">
                  <c:v>Opportunities to consult with outside experts</c:v>
                </c:pt>
                <c:pt idx="2">
                  <c:v>Access to information</c:v>
                </c:pt>
                <c:pt idx="3">
                  <c:v>All of the above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28</c:v>
                </c:pt>
                <c:pt idx="2">
                  <c:v>16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6B-A044-BF8C-E91766CB01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NGOs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Peer group to call on</c:v>
                </c:pt>
                <c:pt idx="1">
                  <c:v>Opportunities to consult with outside experts</c:v>
                </c:pt>
                <c:pt idx="2">
                  <c:v>Access to information</c:v>
                </c:pt>
                <c:pt idx="3">
                  <c:v>All of the above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</c:v>
                </c:pt>
                <c:pt idx="1">
                  <c:v>43</c:v>
                </c:pt>
                <c:pt idx="2">
                  <c:v>29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6B-A044-BF8C-E91766CB01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 Agencies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Peer group to call on</c:v>
                </c:pt>
                <c:pt idx="1">
                  <c:v>Opportunities to consult with outside experts</c:v>
                </c:pt>
                <c:pt idx="2">
                  <c:v>Access to information</c:v>
                </c:pt>
                <c:pt idx="3">
                  <c:v>All of the above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43</c:v>
                </c:pt>
                <c:pt idx="1">
                  <c:v>29</c:v>
                </c:pt>
                <c:pt idx="2">
                  <c:v>0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6B-A044-BF8C-E91766CB01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51174463"/>
        <c:axId val="1486682383"/>
      </c:barChart>
      <c:catAx>
        <c:axId val="1451174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6682383"/>
        <c:crosses val="autoZero"/>
        <c:auto val="1"/>
        <c:lblAlgn val="ctr"/>
        <c:lblOffset val="100"/>
        <c:noMultiLvlLbl val="0"/>
      </c:catAx>
      <c:valAx>
        <c:axId val="1486682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174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2"/>
                </a:solidFill>
              </a:rPr>
              <a:t>What Role Would</a:t>
            </a:r>
            <a:r>
              <a:rPr lang="en-US" b="1" baseline="0">
                <a:solidFill>
                  <a:schemeClr val="tx2"/>
                </a:solidFill>
              </a:rPr>
              <a:t> You Like To See </a:t>
            </a:r>
          </a:p>
          <a:p>
            <a:pPr>
              <a:defRPr b="1">
                <a:solidFill>
                  <a:schemeClr val="tx2"/>
                </a:solidFill>
              </a:defRPr>
            </a:pPr>
            <a:r>
              <a:rPr lang="en-US" b="1" baseline="0">
                <a:solidFill>
                  <a:schemeClr val="tx2"/>
                </a:solidFill>
              </a:rPr>
              <a:t>McKnight Play? </a:t>
            </a:r>
            <a:endParaRPr lang="en-US" b="1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0.33044599469337865"/>
          <c:y val="2.63865726569701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007C8B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Convener</c:v>
                </c:pt>
                <c:pt idx="1">
                  <c:v>Supply coordination across sectors</c:v>
                </c:pt>
                <c:pt idx="2">
                  <c:v>Funder of inspired projects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</c:v>
                </c:pt>
                <c:pt idx="1">
                  <c:v>26</c:v>
                </c:pt>
                <c:pt idx="2">
                  <c:v>19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0F-0649-8EE1-8835EB6D6F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NGOs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Convener</c:v>
                </c:pt>
                <c:pt idx="1">
                  <c:v>Supply coordination across sectors</c:v>
                </c:pt>
                <c:pt idx="2">
                  <c:v>Funder of inspired projects</c:v>
                </c:pt>
                <c:pt idx="3">
                  <c:v>Other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38</c:v>
                </c:pt>
                <c:pt idx="1">
                  <c:v>25</c:v>
                </c:pt>
                <c:pt idx="2">
                  <c:v>38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0F-0649-8EE1-8835EB6D6F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State Agencies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Convener</c:v>
                </c:pt>
                <c:pt idx="1">
                  <c:v>Supply coordination across sectors</c:v>
                </c:pt>
                <c:pt idx="2">
                  <c:v>Funder of inspired projects</c:v>
                </c:pt>
                <c:pt idx="3">
                  <c:v>Other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43</c:v>
                </c:pt>
                <c:pt idx="1">
                  <c:v>43</c:v>
                </c:pt>
                <c:pt idx="2">
                  <c:v>0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0F-0649-8EE1-8835EB6D6F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51132095"/>
        <c:axId val="1492443791"/>
      </c:barChart>
      <c:catAx>
        <c:axId val="1451132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2443791"/>
        <c:crosses val="autoZero"/>
        <c:auto val="1"/>
        <c:lblAlgn val="ctr"/>
        <c:lblOffset val="100"/>
        <c:noMultiLvlLbl val="0"/>
      </c:catAx>
      <c:valAx>
        <c:axId val="149244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132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85B320-FF6D-374D-84EB-FD17E13F46CD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676C33BD-9EC0-7D49-A30C-0CE34632D3B0}">
      <dgm:prSet phldrT="[Text]"/>
      <dgm:spPr/>
      <dgm:t>
        <a:bodyPr/>
        <a:lstStyle/>
        <a:p>
          <a:r>
            <a:rPr lang="en-US" dirty="0"/>
            <a:t>22 in-depth interviews</a:t>
          </a:r>
        </a:p>
      </dgm:t>
    </dgm:pt>
    <dgm:pt modelId="{2418DCB4-55C3-0F48-AE4E-823BF32EA510}" type="parTrans" cxnId="{9C4F4C3C-2257-FC42-B3A2-15AB0C4BEE54}">
      <dgm:prSet/>
      <dgm:spPr/>
      <dgm:t>
        <a:bodyPr/>
        <a:lstStyle/>
        <a:p>
          <a:endParaRPr lang="en-US"/>
        </a:p>
      </dgm:t>
    </dgm:pt>
    <dgm:pt modelId="{8D977910-28C6-544B-B6A5-5EAA54C0D1A0}" type="sibTrans" cxnId="{9C4F4C3C-2257-FC42-B3A2-15AB0C4BEE54}">
      <dgm:prSet/>
      <dgm:spPr/>
      <dgm:t>
        <a:bodyPr/>
        <a:lstStyle/>
        <a:p>
          <a:endParaRPr lang="en-US" dirty="0"/>
        </a:p>
      </dgm:t>
    </dgm:pt>
    <dgm:pt modelId="{5373C0FE-FACF-6446-8589-7BADD70349B0}">
      <dgm:prSet phldrT="[Text]"/>
      <dgm:spPr/>
      <dgm:t>
        <a:bodyPr/>
        <a:lstStyle/>
        <a:p>
          <a:r>
            <a:rPr lang="en-US" dirty="0"/>
            <a:t>Diverse sectors</a:t>
          </a:r>
        </a:p>
      </dgm:t>
    </dgm:pt>
    <dgm:pt modelId="{8290EC2F-AF2B-CE4E-869A-EA411F475567}" type="parTrans" cxnId="{AA3EC22E-12D4-9943-8F99-C2932C0CDDDD}">
      <dgm:prSet/>
      <dgm:spPr/>
      <dgm:t>
        <a:bodyPr/>
        <a:lstStyle/>
        <a:p>
          <a:endParaRPr lang="en-US"/>
        </a:p>
      </dgm:t>
    </dgm:pt>
    <dgm:pt modelId="{AF4CDA14-D545-F447-8873-EDCEA5281D9F}" type="sibTrans" cxnId="{AA3EC22E-12D4-9943-8F99-C2932C0CDDDD}">
      <dgm:prSet/>
      <dgm:spPr/>
      <dgm:t>
        <a:bodyPr/>
        <a:lstStyle/>
        <a:p>
          <a:endParaRPr lang="en-US" dirty="0"/>
        </a:p>
      </dgm:t>
    </dgm:pt>
    <dgm:pt modelId="{5BC804DF-5DCF-7049-8936-F0B3B276EB9A}">
      <dgm:prSet phldrT="[Text]"/>
      <dgm:spPr/>
      <dgm:t>
        <a:bodyPr/>
        <a:lstStyle/>
        <a:p>
          <a:r>
            <a:rPr lang="en-US" dirty="0"/>
            <a:t>Same questions: How do you think about water in MN?</a:t>
          </a:r>
        </a:p>
      </dgm:t>
    </dgm:pt>
    <dgm:pt modelId="{5F747CAF-00D9-2549-84BC-9B54613C004C}" type="parTrans" cxnId="{999BB25C-270D-E84D-823E-DBF04579C1B8}">
      <dgm:prSet/>
      <dgm:spPr/>
      <dgm:t>
        <a:bodyPr/>
        <a:lstStyle/>
        <a:p>
          <a:endParaRPr lang="en-US"/>
        </a:p>
      </dgm:t>
    </dgm:pt>
    <dgm:pt modelId="{B676D358-D56D-B04C-BABE-1137A69D15F6}" type="sibTrans" cxnId="{999BB25C-270D-E84D-823E-DBF04579C1B8}">
      <dgm:prSet/>
      <dgm:spPr/>
      <dgm:t>
        <a:bodyPr/>
        <a:lstStyle/>
        <a:p>
          <a:endParaRPr lang="en-US"/>
        </a:p>
      </dgm:t>
    </dgm:pt>
    <dgm:pt modelId="{162C3ED9-17EC-324B-A673-2EB7E02B31F5}" type="pres">
      <dgm:prSet presAssocID="{D085B320-FF6D-374D-84EB-FD17E13F46CD}" presName="Name0" presStyleCnt="0">
        <dgm:presLayoutVars>
          <dgm:dir/>
          <dgm:resizeHandles val="exact"/>
        </dgm:presLayoutVars>
      </dgm:prSet>
      <dgm:spPr/>
    </dgm:pt>
    <dgm:pt modelId="{17E8E9D6-F6AB-3A46-B469-CA73DEA94F7F}" type="pres">
      <dgm:prSet presAssocID="{676C33BD-9EC0-7D49-A30C-0CE34632D3B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5EE7B3-F823-B34A-8F42-83C491DDFA37}" type="pres">
      <dgm:prSet presAssocID="{8D977910-28C6-544B-B6A5-5EAA54C0D1A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90E7202-8590-284D-94A6-851107F7A1F7}" type="pres">
      <dgm:prSet presAssocID="{8D977910-28C6-544B-B6A5-5EAA54C0D1A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EC543A4-8EBE-BE46-8D3F-A97FF4DCE8E9}" type="pres">
      <dgm:prSet presAssocID="{5373C0FE-FACF-6446-8589-7BADD70349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9B2E0-1D56-2C4F-B594-978D70FFF930}" type="pres">
      <dgm:prSet presAssocID="{AF4CDA14-D545-F447-8873-EDCEA5281D9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FA6D81F-8795-344B-A663-68F495FA8342}" type="pres">
      <dgm:prSet presAssocID="{AF4CDA14-D545-F447-8873-EDCEA5281D9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BE052BB-0814-B64B-8962-131030F2300A}" type="pres">
      <dgm:prSet presAssocID="{5BC804DF-5DCF-7049-8936-F0B3B276EB9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C6529C-654E-8141-B45C-425FBA6B5AF9}" type="presOf" srcId="{8D977910-28C6-544B-B6A5-5EAA54C0D1A0}" destId="{265EE7B3-F823-B34A-8F42-83C491DDFA37}" srcOrd="0" destOrd="0" presId="urn:microsoft.com/office/officeart/2005/8/layout/process1"/>
    <dgm:cxn modelId="{9C4F4C3C-2257-FC42-B3A2-15AB0C4BEE54}" srcId="{D085B320-FF6D-374D-84EB-FD17E13F46CD}" destId="{676C33BD-9EC0-7D49-A30C-0CE34632D3B0}" srcOrd="0" destOrd="0" parTransId="{2418DCB4-55C3-0F48-AE4E-823BF32EA510}" sibTransId="{8D977910-28C6-544B-B6A5-5EAA54C0D1A0}"/>
    <dgm:cxn modelId="{AA3EC22E-12D4-9943-8F99-C2932C0CDDDD}" srcId="{D085B320-FF6D-374D-84EB-FD17E13F46CD}" destId="{5373C0FE-FACF-6446-8589-7BADD70349B0}" srcOrd="1" destOrd="0" parTransId="{8290EC2F-AF2B-CE4E-869A-EA411F475567}" sibTransId="{AF4CDA14-D545-F447-8873-EDCEA5281D9F}"/>
    <dgm:cxn modelId="{F98D3ADE-C0E6-7C48-8ABE-DEE2DB5EA714}" type="presOf" srcId="{AF4CDA14-D545-F447-8873-EDCEA5281D9F}" destId="{0949B2E0-1D56-2C4F-B594-978D70FFF930}" srcOrd="0" destOrd="0" presId="urn:microsoft.com/office/officeart/2005/8/layout/process1"/>
    <dgm:cxn modelId="{D23FE609-813A-474F-8481-3DCAED7E9254}" type="presOf" srcId="{8D977910-28C6-544B-B6A5-5EAA54C0D1A0}" destId="{D90E7202-8590-284D-94A6-851107F7A1F7}" srcOrd="1" destOrd="0" presId="urn:microsoft.com/office/officeart/2005/8/layout/process1"/>
    <dgm:cxn modelId="{8ADA99D1-EC97-7C45-8385-E4DDEF6E34C8}" type="presOf" srcId="{5BC804DF-5DCF-7049-8936-F0B3B276EB9A}" destId="{5BE052BB-0814-B64B-8962-131030F2300A}" srcOrd="0" destOrd="0" presId="urn:microsoft.com/office/officeart/2005/8/layout/process1"/>
    <dgm:cxn modelId="{EC0CEEE7-F734-1142-8C25-B2113EDFE867}" type="presOf" srcId="{5373C0FE-FACF-6446-8589-7BADD70349B0}" destId="{5EC543A4-8EBE-BE46-8D3F-A97FF4DCE8E9}" srcOrd="0" destOrd="0" presId="urn:microsoft.com/office/officeart/2005/8/layout/process1"/>
    <dgm:cxn modelId="{0A0C150A-B8D8-AE4A-B254-227465865E35}" type="presOf" srcId="{AF4CDA14-D545-F447-8873-EDCEA5281D9F}" destId="{CFA6D81F-8795-344B-A663-68F495FA8342}" srcOrd="1" destOrd="0" presId="urn:microsoft.com/office/officeart/2005/8/layout/process1"/>
    <dgm:cxn modelId="{1A006559-64FF-AF4B-8C40-C423F084796E}" type="presOf" srcId="{D085B320-FF6D-374D-84EB-FD17E13F46CD}" destId="{162C3ED9-17EC-324B-A673-2EB7E02B31F5}" srcOrd="0" destOrd="0" presId="urn:microsoft.com/office/officeart/2005/8/layout/process1"/>
    <dgm:cxn modelId="{999BB25C-270D-E84D-823E-DBF04579C1B8}" srcId="{D085B320-FF6D-374D-84EB-FD17E13F46CD}" destId="{5BC804DF-5DCF-7049-8936-F0B3B276EB9A}" srcOrd="2" destOrd="0" parTransId="{5F747CAF-00D9-2549-84BC-9B54613C004C}" sibTransId="{B676D358-D56D-B04C-BABE-1137A69D15F6}"/>
    <dgm:cxn modelId="{A19FD179-E32E-BE47-8404-1DAB6BB0F2B4}" type="presOf" srcId="{676C33BD-9EC0-7D49-A30C-0CE34632D3B0}" destId="{17E8E9D6-F6AB-3A46-B469-CA73DEA94F7F}" srcOrd="0" destOrd="0" presId="urn:microsoft.com/office/officeart/2005/8/layout/process1"/>
    <dgm:cxn modelId="{221DF1FE-64BA-0540-91BA-C0A03DEA9359}" type="presParOf" srcId="{162C3ED9-17EC-324B-A673-2EB7E02B31F5}" destId="{17E8E9D6-F6AB-3A46-B469-CA73DEA94F7F}" srcOrd="0" destOrd="0" presId="urn:microsoft.com/office/officeart/2005/8/layout/process1"/>
    <dgm:cxn modelId="{3A20AF08-D9D7-0F4C-86DD-50D7D9887881}" type="presParOf" srcId="{162C3ED9-17EC-324B-A673-2EB7E02B31F5}" destId="{265EE7B3-F823-B34A-8F42-83C491DDFA37}" srcOrd="1" destOrd="0" presId="urn:microsoft.com/office/officeart/2005/8/layout/process1"/>
    <dgm:cxn modelId="{51DE7754-E119-B443-A2A3-7E41DC6BF28B}" type="presParOf" srcId="{265EE7B3-F823-B34A-8F42-83C491DDFA37}" destId="{D90E7202-8590-284D-94A6-851107F7A1F7}" srcOrd="0" destOrd="0" presId="urn:microsoft.com/office/officeart/2005/8/layout/process1"/>
    <dgm:cxn modelId="{475F0FFE-57A9-204B-B9D7-38F402B51132}" type="presParOf" srcId="{162C3ED9-17EC-324B-A673-2EB7E02B31F5}" destId="{5EC543A4-8EBE-BE46-8D3F-A97FF4DCE8E9}" srcOrd="2" destOrd="0" presId="urn:microsoft.com/office/officeart/2005/8/layout/process1"/>
    <dgm:cxn modelId="{D81C65EB-5D0A-EB4F-B96E-EF611BCEA788}" type="presParOf" srcId="{162C3ED9-17EC-324B-A673-2EB7E02B31F5}" destId="{0949B2E0-1D56-2C4F-B594-978D70FFF930}" srcOrd="3" destOrd="0" presId="urn:microsoft.com/office/officeart/2005/8/layout/process1"/>
    <dgm:cxn modelId="{F8B6F1BA-095D-9F4A-B5F2-82A3029C60C3}" type="presParOf" srcId="{0949B2E0-1D56-2C4F-B594-978D70FFF930}" destId="{CFA6D81F-8795-344B-A663-68F495FA8342}" srcOrd="0" destOrd="0" presId="urn:microsoft.com/office/officeart/2005/8/layout/process1"/>
    <dgm:cxn modelId="{B3F8CB86-1F9C-984B-B895-B33D8F527A6D}" type="presParOf" srcId="{162C3ED9-17EC-324B-A673-2EB7E02B31F5}" destId="{5BE052BB-0814-B64B-8962-131030F2300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B589A2-D937-A548-9E9E-423CE4BF5665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51C4F2-5D32-294A-B224-3E76CE1A8B10}">
      <dgm:prSet phldrT="[Text]"/>
      <dgm:spPr/>
      <dgm:t>
        <a:bodyPr/>
        <a:lstStyle/>
        <a:p>
          <a:r>
            <a:rPr lang="en-US" dirty="0"/>
            <a:t>Priorities: </a:t>
          </a:r>
        </a:p>
        <a:p>
          <a:r>
            <a:rPr lang="en-US" dirty="0"/>
            <a:t>Aging Infrastructure, Ground/ Surface Pollution</a:t>
          </a:r>
        </a:p>
      </dgm:t>
    </dgm:pt>
    <dgm:pt modelId="{D18F8778-F3C1-7542-B681-1EE6A21D03D5}" type="parTrans" cxnId="{20A7B305-AC01-854E-AB0F-0FAD02972045}">
      <dgm:prSet/>
      <dgm:spPr/>
      <dgm:t>
        <a:bodyPr/>
        <a:lstStyle/>
        <a:p>
          <a:endParaRPr lang="en-US"/>
        </a:p>
      </dgm:t>
    </dgm:pt>
    <dgm:pt modelId="{2529E466-6716-6643-93F4-DAE3E24ADDA0}" type="sibTrans" cxnId="{20A7B305-AC01-854E-AB0F-0FAD02972045}">
      <dgm:prSet/>
      <dgm:spPr/>
      <dgm:t>
        <a:bodyPr/>
        <a:lstStyle/>
        <a:p>
          <a:endParaRPr lang="en-US" dirty="0"/>
        </a:p>
      </dgm:t>
    </dgm:pt>
    <dgm:pt modelId="{4B157CB3-A00A-9546-AF30-3EE16C7C4F57}">
      <dgm:prSet phldrT="[Text]"/>
      <dgm:spPr/>
      <dgm:t>
        <a:bodyPr/>
        <a:lstStyle/>
        <a:p>
          <a:r>
            <a:rPr lang="en-US" dirty="0"/>
            <a:t>Few Understand Outside </a:t>
          </a:r>
        </a:p>
        <a:p>
          <a:r>
            <a:rPr lang="en-US" dirty="0"/>
            <a:t>Ag – Environment – </a:t>
          </a:r>
        </a:p>
        <a:p>
          <a:r>
            <a:rPr lang="en-US" dirty="0"/>
            <a:t>Local Gov.</a:t>
          </a:r>
        </a:p>
      </dgm:t>
    </dgm:pt>
    <dgm:pt modelId="{07A36EA4-C924-294F-A894-C52B789A8D06}" type="parTrans" cxnId="{946E40D6-B3B4-324C-BCD2-5AE9C471BED4}">
      <dgm:prSet/>
      <dgm:spPr/>
      <dgm:t>
        <a:bodyPr/>
        <a:lstStyle/>
        <a:p>
          <a:endParaRPr lang="en-US"/>
        </a:p>
      </dgm:t>
    </dgm:pt>
    <dgm:pt modelId="{78AFC17A-DBEC-4F4E-9456-92B0E335612D}" type="sibTrans" cxnId="{946E40D6-B3B4-324C-BCD2-5AE9C471BED4}">
      <dgm:prSet/>
      <dgm:spPr/>
      <dgm:t>
        <a:bodyPr/>
        <a:lstStyle/>
        <a:p>
          <a:endParaRPr lang="en-US" dirty="0"/>
        </a:p>
      </dgm:t>
    </dgm:pt>
    <dgm:pt modelId="{AAFD8930-2494-2E45-93AA-168B113AC497}">
      <dgm:prSet phldrT="[Text]"/>
      <dgm:spPr/>
      <dgm:t>
        <a:bodyPr/>
        <a:lstStyle/>
        <a:p>
          <a:r>
            <a:rPr lang="en-US" dirty="0"/>
            <a:t>Greater MN Challenge: Aging Infrastructure – Agriculture Double Bind</a:t>
          </a:r>
        </a:p>
      </dgm:t>
    </dgm:pt>
    <dgm:pt modelId="{5C50650F-12EC-6D4A-A92B-34FCF2917995}" type="parTrans" cxnId="{31390E42-CAB5-F044-A7B6-34F5DA66F61E}">
      <dgm:prSet/>
      <dgm:spPr/>
      <dgm:t>
        <a:bodyPr/>
        <a:lstStyle/>
        <a:p>
          <a:endParaRPr lang="en-US"/>
        </a:p>
      </dgm:t>
    </dgm:pt>
    <dgm:pt modelId="{3DE024AD-04D7-784B-92E1-878B3C6898F4}" type="sibTrans" cxnId="{31390E42-CAB5-F044-A7B6-34F5DA66F61E}">
      <dgm:prSet/>
      <dgm:spPr/>
      <dgm:t>
        <a:bodyPr/>
        <a:lstStyle/>
        <a:p>
          <a:endParaRPr lang="en-US" dirty="0"/>
        </a:p>
      </dgm:t>
    </dgm:pt>
    <dgm:pt modelId="{8AF986F8-8E9D-334F-9CB6-156026B01BD3}" type="pres">
      <dgm:prSet presAssocID="{81B589A2-D937-A548-9E9E-423CE4BF566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F70059-FB1A-C946-9BF7-E3ECF694BF60}" type="pres">
      <dgm:prSet presAssocID="{2351C4F2-5D32-294A-B224-3E76CE1A8B1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E38E71-E978-DA49-877A-74D0CBCB2A3A}" type="pres">
      <dgm:prSet presAssocID="{2529E466-6716-6643-93F4-DAE3E24ADDA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C1311A2-626D-0B46-BFCA-9D1990A9DEF4}" type="pres">
      <dgm:prSet presAssocID="{2529E466-6716-6643-93F4-DAE3E24ADDA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41809351-EE0E-F445-80E4-BF6D4642EE5E}" type="pres">
      <dgm:prSet presAssocID="{4B157CB3-A00A-9546-AF30-3EE16C7C4F5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414BDC-9846-0442-97FA-7D5CF8A0907B}" type="pres">
      <dgm:prSet presAssocID="{78AFC17A-DBEC-4F4E-9456-92B0E335612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B5A7F47C-9116-7841-8B20-636073B52526}" type="pres">
      <dgm:prSet presAssocID="{78AFC17A-DBEC-4F4E-9456-92B0E335612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129FDF64-2D50-774F-BFD1-152BB4F0AD42}" type="pres">
      <dgm:prSet presAssocID="{AAFD8930-2494-2E45-93AA-168B113AC49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C4AFE6-2CA7-CE4C-BDBB-0B040EA0D1FC}" type="pres">
      <dgm:prSet presAssocID="{3DE024AD-04D7-784B-92E1-878B3C6898F4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CF428BA-DB40-454F-BC49-2516CD2E5064}" type="pres">
      <dgm:prSet presAssocID="{3DE024AD-04D7-784B-92E1-878B3C6898F4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5F739FC5-4FDC-FD49-B0F9-67E94CF38250}" type="presOf" srcId="{2351C4F2-5D32-294A-B224-3E76CE1A8B10}" destId="{E3F70059-FB1A-C946-9BF7-E3ECF694BF60}" srcOrd="0" destOrd="0" presId="urn:microsoft.com/office/officeart/2005/8/layout/cycle7"/>
    <dgm:cxn modelId="{514383D1-0A54-7B48-99D9-0FB22F5966B3}" type="presOf" srcId="{3DE024AD-04D7-784B-92E1-878B3C6898F4}" destId="{ECF428BA-DB40-454F-BC49-2516CD2E5064}" srcOrd="1" destOrd="0" presId="urn:microsoft.com/office/officeart/2005/8/layout/cycle7"/>
    <dgm:cxn modelId="{946E40D6-B3B4-324C-BCD2-5AE9C471BED4}" srcId="{81B589A2-D937-A548-9E9E-423CE4BF5665}" destId="{4B157CB3-A00A-9546-AF30-3EE16C7C4F57}" srcOrd="1" destOrd="0" parTransId="{07A36EA4-C924-294F-A894-C52B789A8D06}" sibTransId="{78AFC17A-DBEC-4F4E-9456-92B0E335612D}"/>
    <dgm:cxn modelId="{20A7B305-AC01-854E-AB0F-0FAD02972045}" srcId="{81B589A2-D937-A548-9E9E-423CE4BF5665}" destId="{2351C4F2-5D32-294A-B224-3E76CE1A8B10}" srcOrd="0" destOrd="0" parTransId="{D18F8778-F3C1-7542-B681-1EE6A21D03D5}" sibTransId="{2529E466-6716-6643-93F4-DAE3E24ADDA0}"/>
    <dgm:cxn modelId="{3B0C27CD-8D10-B049-8C95-5D99661FDFCD}" type="presOf" srcId="{2529E466-6716-6643-93F4-DAE3E24ADDA0}" destId="{3C1311A2-626D-0B46-BFCA-9D1990A9DEF4}" srcOrd="1" destOrd="0" presId="urn:microsoft.com/office/officeart/2005/8/layout/cycle7"/>
    <dgm:cxn modelId="{E6FB9B04-3A1D-034C-ABE8-409A6A4E773E}" type="presOf" srcId="{78AFC17A-DBEC-4F4E-9456-92B0E335612D}" destId="{B5A7F47C-9116-7841-8B20-636073B52526}" srcOrd="1" destOrd="0" presId="urn:microsoft.com/office/officeart/2005/8/layout/cycle7"/>
    <dgm:cxn modelId="{33DF95E1-3826-7A46-BEC1-1D23A64992A2}" type="presOf" srcId="{81B589A2-D937-A548-9E9E-423CE4BF5665}" destId="{8AF986F8-8E9D-334F-9CB6-156026B01BD3}" srcOrd="0" destOrd="0" presId="urn:microsoft.com/office/officeart/2005/8/layout/cycle7"/>
    <dgm:cxn modelId="{66F73253-40DB-C643-9AC6-13A0247CF29C}" type="presOf" srcId="{3DE024AD-04D7-784B-92E1-878B3C6898F4}" destId="{65C4AFE6-2CA7-CE4C-BDBB-0B040EA0D1FC}" srcOrd="0" destOrd="0" presId="urn:microsoft.com/office/officeart/2005/8/layout/cycle7"/>
    <dgm:cxn modelId="{783140DC-3EA0-894F-9BA1-0BA266E743CC}" type="presOf" srcId="{4B157CB3-A00A-9546-AF30-3EE16C7C4F57}" destId="{41809351-EE0E-F445-80E4-BF6D4642EE5E}" srcOrd="0" destOrd="0" presId="urn:microsoft.com/office/officeart/2005/8/layout/cycle7"/>
    <dgm:cxn modelId="{4D1538EC-2AE0-9D4C-AC0C-31614EFCCF38}" type="presOf" srcId="{AAFD8930-2494-2E45-93AA-168B113AC497}" destId="{129FDF64-2D50-774F-BFD1-152BB4F0AD42}" srcOrd="0" destOrd="0" presId="urn:microsoft.com/office/officeart/2005/8/layout/cycle7"/>
    <dgm:cxn modelId="{06C7E771-941A-7840-89BA-AA12273B5E32}" type="presOf" srcId="{78AFC17A-DBEC-4F4E-9456-92B0E335612D}" destId="{E2414BDC-9846-0442-97FA-7D5CF8A0907B}" srcOrd="0" destOrd="0" presId="urn:microsoft.com/office/officeart/2005/8/layout/cycle7"/>
    <dgm:cxn modelId="{31390E42-CAB5-F044-A7B6-34F5DA66F61E}" srcId="{81B589A2-D937-A548-9E9E-423CE4BF5665}" destId="{AAFD8930-2494-2E45-93AA-168B113AC497}" srcOrd="2" destOrd="0" parTransId="{5C50650F-12EC-6D4A-A92B-34FCF2917995}" sibTransId="{3DE024AD-04D7-784B-92E1-878B3C6898F4}"/>
    <dgm:cxn modelId="{2CD5CCCE-9EC7-2E44-9370-8499098F2160}" type="presOf" srcId="{2529E466-6716-6643-93F4-DAE3E24ADDA0}" destId="{0EE38E71-E978-DA49-877A-74D0CBCB2A3A}" srcOrd="0" destOrd="0" presId="urn:microsoft.com/office/officeart/2005/8/layout/cycle7"/>
    <dgm:cxn modelId="{434994AF-9735-4443-B214-8ED029F84D8C}" type="presParOf" srcId="{8AF986F8-8E9D-334F-9CB6-156026B01BD3}" destId="{E3F70059-FB1A-C946-9BF7-E3ECF694BF60}" srcOrd="0" destOrd="0" presId="urn:microsoft.com/office/officeart/2005/8/layout/cycle7"/>
    <dgm:cxn modelId="{180F8380-04B3-ED43-9F05-0D6729D5239F}" type="presParOf" srcId="{8AF986F8-8E9D-334F-9CB6-156026B01BD3}" destId="{0EE38E71-E978-DA49-877A-74D0CBCB2A3A}" srcOrd="1" destOrd="0" presId="urn:microsoft.com/office/officeart/2005/8/layout/cycle7"/>
    <dgm:cxn modelId="{C7841A71-D1B7-B746-9A1F-2B07F285AA26}" type="presParOf" srcId="{0EE38E71-E978-DA49-877A-74D0CBCB2A3A}" destId="{3C1311A2-626D-0B46-BFCA-9D1990A9DEF4}" srcOrd="0" destOrd="0" presId="urn:microsoft.com/office/officeart/2005/8/layout/cycle7"/>
    <dgm:cxn modelId="{4AF8F371-384A-7E4C-B575-04C01476DA0B}" type="presParOf" srcId="{8AF986F8-8E9D-334F-9CB6-156026B01BD3}" destId="{41809351-EE0E-F445-80E4-BF6D4642EE5E}" srcOrd="2" destOrd="0" presId="urn:microsoft.com/office/officeart/2005/8/layout/cycle7"/>
    <dgm:cxn modelId="{0CECF367-DE6C-064A-A3B0-E6408E1B3E14}" type="presParOf" srcId="{8AF986F8-8E9D-334F-9CB6-156026B01BD3}" destId="{E2414BDC-9846-0442-97FA-7D5CF8A0907B}" srcOrd="3" destOrd="0" presId="urn:microsoft.com/office/officeart/2005/8/layout/cycle7"/>
    <dgm:cxn modelId="{50323248-107D-634A-A8A6-5A50C4C70D14}" type="presParOf" srcId="{E2414BDC-9846-0442-97FA-7D5CF8A0907B}" destId="{B5A7F47C-9116-7841-8B20-636073B52526}" srcOrd="0" destOrd="0" presId="urn:microsoft.com/office/officeart/2005/8/layout/cycle7"/>
    <dgm:cxn modelId="{F32721D1-F95D-6249-B342-53F50299F2E3}" type="presParOf" srcId="{8AF986F8-8E9D-334F-9CB6-156026B01BD3}" destId="{129FDF64-2D50-774F-BFD1-152BB4F0AD42}" srcOrd="4" destOrd="0" presId="urn:microsoft.com/office/officeart/2005/8/layout/cycle7"/>
    <dgm:cxn modelId="{3AF2CA18-4767-B94D-8591-23F19860899F}" type="presParOf" srcId="{8AF986F8-8E9D-334F-9CB6-156026B01BD3}" destId="{65C4AFE6-2CA7-CE4C-BDBB-0B040EA0D1FC}" srcOrd="5" destOrd="0" presId="urn:microsoft.com/office/officeart/2005/8/layout/cycle7"/>
    <dgm:cxn modelId="{4ED67D89-669C-444E-97E6-944E8FFCA5B9}" type="presParOf" srcId="{65C4AFE6-2CA7-CE4C-BDBB-0B040EA0D1FC}" destId="{ECF428BA-DB40-454F-BC49-2516CD2E506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1D2319-D649-7840-9B04-E3806D6C08DF}" type="doc">
      <dgm:prSet loTypeId="urn:microsoft.com/office/officeart/2008/layout/AlternatingPictureBlocks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0DC284-3494-634B-80A1-A105BC57E2D3}">
      <dgm:prSet phldrT="[Text]"/>
      <dgm:spPr/>
      <dgm:t>
        <a:bodyPr/>
        <a:lstStyle/>
        <a:p>
          <a:r>
            <a:rPr lang="en-US" dirty="0"/>
            <a:t>Speak With A Unified Voice</a:t>
          </a:r>
        </a:p>
      </dgm:t>
    </dgm:pt>
    <dgm:pt modelId="{41EFE405-4598-7543-BFB0-F7C6136FC82D}" type="parTrans" cxnId="{9C58A61B-66CA-1440-8B97-F951CCAEC831}">
      <dgm:prSet/>
      <dgm:spPr/>
      <dgm:t>
        <a:bodyPr/>
        <a:lstStyle/>
        <a:p>
          <a:endParaRPr lang="en-US"/>
        </a:p>
      </dgm:t>
    </dgm:pt>
    <dgm:pt modelId="{15C6B161-B080-EF48-9E89-3E3804F4CFDE}" type="sibTrans" cxnId="{9C58A61B-66CA-1440-8B97-F951CCAEC831}">
      <dgm:prSet/>
      <dgm:spPr/>
      <dgm:t>
        <a:bodyPr/>
        <a:lstStyle/>
        <a:p>
          <a:endParaRPr lang="en-US"/>
        </a:p>
      </dgm:t>
    </dgm:pt>
    <dgm:pt modelId="{3C4F60E1-8BF6-E647-937C-298567A59FD6}">
      <dgm:prSet phldrT="[Text]"/>
      <dgm:spPr/>
      <dgm:t>
        <a:bodyPr/>
        <a:lstStyle/>
        <a:p>
          <a:r>
            <a:rPr lang="en-US" dirty="0"/>
            <a:t>Widen The Tent</a:t>
          </a:r>
        </a:p>
      </dgm:t>
    </dgm:pt>
    <dgm:pt modelId="{39C6F1F6-DB55-1D48-8E1E-FAB2DA78E1F9}" type="parTrans" cxnId="{6B208066-825A-B64E-9A8E-6D74B050A446}">
      <dgm:prSet/>
      <dgm:spPr/>
      <dgm:t>
        <a:bodyPr/>
        <a:lstStyle/>
        <a:p>
          <a:endParaRPr lang="en-US"/>
        </a:p>
      </dgm:t>
    </dgm:pt>
    <dgm:pt modelId="{C5DF8D01-FA27-B04B-8058-17FE24E8720C}" type="sibTrans" cxnId="{6B208066-825A-B64E-9A8E-6D74B050A446}">
      <dgm:prSet/>
      <dgm:spPr/>
      <dgm:t>
        <a:bodyPr/>
        <a:lstStyle/>
        <a:p>
          <a:endParaRPr lang="en-US"/>
        </a:p>
      </dgm:t>
    </dgm:pt>
    <dgm:pt modelId="{02C49488-D76B-374C-A86C-24DD25CD569B}">
      <dgm:prSet phldrT="[Text]"/>
      <dgm:spPr/>
      <dgm:t>
        <a:bodyPr/>
        <a:lstStyle/>
        <a:p>
          <a:r>
            <a:rPr lang="en-US" dirty="0"/>
            <a:t>Create Space For Relationships, Understanding</a:t>
          </a:r>
        </a:p>
      </dgm:t>
    </dgm:pt>
    <dgm:pt modelId="{248E1826-2BB6-0749-9FE8-1E44F573EAEB}" type="parTrans" cxnId="{081B09D3-4FF5-B64C-B9B5-5887BB2FCBDA}">
      <dgm:prSet/>
      <dgm:spPr/>
      <dgm:t>
        <a:bodyPr/>
        <a:lstStyle/>
        <a:p>
          <a:endParaRPr lang="en-US"/>
        </a:p>
      </dgm:t>
    </dgm:pt>
    <dgm:pt modelId="{8B925995-8D52-9343-B8DB-690F21BE22CB}" type="sibTrans" cxnId="{081B09D3-4FF5-B64C-B9B5-5887BB2FCBDA}">
      <dgm:prSet/>
      <dgm:spPr/>
      <dgm:t>
        <a:bodyPr/>
        <a:lstStyle/>
        <a:p>
          <a:endParaRPr lang="en-US"/>
        </a:p>
      </dgm:t>
    </dgm:pt>
    <dgm:pt modelId="{4D37C423-CCE7-9D43-A542-CE7BD03A8AD8}" type="pres">
      <dgm:prSet presAssocID="{291D2319-D649-7840-9B04-E3806D6C08D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3039B8-AB4D-9E42-8800-715CFA85E465}" type="pres">
      <dgm:prSet presAssocID="{320DC284-3494-634B-80A1-A105BC57E2D3}" presName="comp" presStyleCnt="0"/>
      <dgm:spPr/>
    </dgm:pt>
    <dgm:pt modelId="{06CBCF86-3DD8-1247-B0AE-995DF838ABF6}" type="pres">
      <dgm:prSet presAssocID="{320DC284-3494-634B-80A1-A105BC57E2D3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A362FA-F9F9-9146-A332-08DBC78BB803}" type="pres">
      <dgm:prSet presAssocID="{320DC284-3494-634B-80A1-A105BC57E2D3}" presName="rect1" presStyleLbl="lnNode1" presStyleIdx="0" presStyleCnt="3"/>
      <dgm:spPr>
        <a:solidFill>
          <a:schemeClr val="accent2"/>
        </a:solidFill>
      </dgm:spPr>
    </dgm:pt>
    <dgm:pt modelId="{0E709342-5E83-8749-9731-16752BF53CC2}" type="pres">
      <dgm:prSet presAssocID="{15C6B161-B080-EF48-9E89-3E3804F4CFDE}" presName="sibTrans" presStyleCnt="0"/>
      <dgm:spPr/>
    </dgm:pt>
    <dgm:pt modelId="{E7DCA7BC-0D89-7B4A-9B4B-024536C39612}" type="pres">
      <dgm:prSet presAssocID="{3C4F60E1-8BF6-E647-937C-298567A59FD6}" presName="comp" presStyleCnt="0"/>
      <dgm:spPr/>
    </dgm:pt>
    <dgm:pt modelId="{917BA230-AEF9-574E-815A-6C1B650DD483}" type="pres">
      <dgm:prSet presAssocID="{3C4F60E1-8BF6-E647-937C-298567A59FD6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7133C9-91DB-064E-AA8D-1CCC620AEBFB}" type="pres">
      <dgm:prSet presAssocID="{3C4F60E1-8BF6-E647-937C-298567A59FD6}" presName="rect1" presStyleLbl="lnNode1" presStyleIdx="1" presStyleCnt="3"/>
      <dgm:spPr>
        <a:solidFill>
          <a:schemeClr val="accent2"/>
        </a:solidFill>
      </dgm:spPr>
    </dgm:pt>
    <dgm:pt modelId="{E17DB292-D1A5-A440-85DC-A47F7658D01D}" type="pres">
      <dgm:prSet presAssocID="{C5DF8D01-FA27-B04B-8058-17FE24E8720C}" presName="sibTrans" presStyleCnt="0"/>
      <dgm:spPr/>
    </dgm:pt>
    <dgm:pt modelId="{056F86A3-70A9-0945-83D9-0EC0596C4145}" type="pres">
      <dgm:prSet presAssocID="{02C49488-D76B-374C-A86C-24DD25CD569B}" presName="comp" presStyleCnt="0"/>
      <dgm:spPr/>
    </dgm:pt>
    <dgm:pt modelId="{81344BC9-DF37-3841-B3ED-5C821679C781}" type="pres">
      <dgm:prSet presAssocID="{02C49488-D76B-374C-A86C-24DD25CD569B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2E3692-9F65-D445-A31F-BB85B57582F8}" type="pres">
      <dgm:prSet presAssocID="{02C49488-D76B-374C-A86C-24DD25CD569B}" presName="rect1" presStyleLbl="lnNode1" presStyleIdx="2" presStyleCnt="3"/>
      <dgm:spPr>
        <a:solidFill>
          <a:schemeClr val="accent2"/>
        </a:solidFill>
      </dgm:spPr>
    </dgm:pt>
  </dgm:ptLst>
  <dgm:cxnLst>
    <dgm:cxn modelId="{9C58A61B-66CA-1440-8B97-F951CCAEC831}" srcId="{291D2319-D649-7840-9B04-E3806D6C08DF}" destId="{320DC284-3494-634B-80A1-A105BC57E2D3}" srcOrd="0" destOrd="0" parTransId="{41EFE405-4598-7543-BFB0-F7C6136FC82D}" sibTransId="{15C6B161-B080-EF48-9E89-3E3804F4CFDE}"/>
    <dgm:cxn modelId="{0796143A-9900-BF4E-B18C-2E1BDA39718B}" type="presOf" srcId="{320DC284-3494-634B-80A1-A105BC57E2D3}" destId="{06CBCF86-3DD8-1247-B0AE-995DF838ABF6}" srcOrd="0" destOrd="0" presId="urn:microsoft.com/office/officeart/2008/layout/AlternatingPictureBlocks"/>
    <dgm:cxn modelId="{D21B3B3C-7A1E-4949-8C3A-7AA114B49D29}" type="presOf" srcId="{3C4F60E1-8BF6-E647-937C-298567A59FD6}" destId="{917BA230-AEF9-574E-815A-6C1B650DD483}" srcOrd="0" destOrd="0" presId="urn:microsoft.com/office/officeart/2008/layout/AlternatingPictureBlocks"/>
    <dgm:cxn modelId="{2C70D5A4-5427-9946-B4F5-7BD5843A319A}" type="presOf" srcId="{02C49488-D76B-374C-A86C-24DD25CD569B}" destId="{81344BC9-DF37-3841-B3ED-5C821679C781}" srcOrd="0" destOrd="0" presId="urn:microsoft.com/office/officeart/2008/layout/AlternatingPictureBlocks"/>
    <dgm:cxn modelId="{E22F00DA-44CD-DA47-9EDF-0DECB386FFDB}" type="presOf" srcId="{291D2319-D649-7840-9B04-E3806D6C08DF}" destId="{4D37C423-CCE7-9D43-A542-CE7BD03A8AD8}" srcOrd="0" destOrd="0" presId="urn:microsoft.com/office/officeart/2008/layout/AlternatingPictureBlocks"/>
    <dgm:cxn modelId="{6B208066-825A-B64E-9A8E-6D74B050A446}" srcId="{291D2319-D649-7840-9B04-E3806D6C08DF}" destId="{3C4F60E1-8BF6-E647-937C-298567A59FD6}" srcOrd="1" destOrd="0" parTransId="{39C6F1F6-DB55-1D48-8E1E-FAB2DA78E1F9}" sibTransId="{C5DF8D01-FA27-B04B-8058-17FE24E8720C}"/>
    <dgm:cxn modelId="{081B09D3-4FF5-B64C-B9B5-5887BB2FCBDA}" srcId="{291D2319-D649-7840-9B04-E3806D6C08DF}" destId="{02C49488-D76B-374C-A86C-24DD25CD569B}" srcOrd="2" destOrd="0" parTransId="{248E1826-2BB6-0749-9FE8-1E44F573EAEB}" sibTransId="{8B925995-8D52-9343-B8DB-690F21BE22CB}"/>
    <dgm:cxn modelId="{AC1A5BEE-A795-A44E-8861-0737576D467C}" type="presParOf" srcId="{4D37C423-CCE7-9D43-A542-CE7BD03A8AD8}" destId="{D73039B8-AB4D-9E42-8800-715CFA85E465}" srcOrd="0" destOrd="0" presId="urn:microsoft.com/office/officeart/2008/layout/AlternatingPictureBlocks"/>
    <dgm:cxn modelId="{6D02F6A5-E97E-7646-B907-164F41C9328F}" type="presParOf" srcId="{D73039B8-AB4D-9E42-8800-715CFA85E465}" destId="{06CBCF86-3DD8-1247-B0AE-995DF838ABF6}" srcOrd="0" destOrd="0" presId="urn:microsoft.com/office/officeart/2008/layout/AlternatingPictureBlocks"/>
    <dgm:cxn modelId="{E845CC38-42E3-A448-AB55-9A683A019061}" type="presParOf" srcId="{D73039B8-AB4D-9E42-8800-715CFA85E465}" destId="{A3A362FA-F9F9-9146-A332-08DBC78BB803}" srcOrd="1" destOrd="0" presId="urn:microsoft.com/office/officeart/2008/layout/AlternatingPictureBlocks"/>
    <dgm:cxn modelId="{E247D6F3-DBA4-8943-B769-523B5D8D5BD6}" type="presParOf" srcId="{4D37C423-CCE7-9D43-A542-CE7BD03A8AD8}" destId="{0E709342-5E83-8749-9731-16752BF53CC2}" srcOrd="1" destOrd="0" presId="urn:microsoft.com/office/officeart/2008/layout/AlternatingPictureBlocks"/>
    <dgm:cxn modelId="{B1A517B7-C020-B040-8F62-B180AAFDEED5}" type="presParOf" srcId="{4D37C423-CCE7-9D43-A542-CE7BD03A8AD8}" destId="{E7DCA7BC-0D89-7B4A-9B4B-024536C39612}" srcOrd="2" destOrd="0" presId="urn:microsoft.com/office/officeart/2008/layout/AlternatingPictureBlocks"/>
    <dgm:cxn modelId="{1EDAF9CF-B8CF-1340-AD2A-43758E24E3E9}" type="presParOf" srcId="{E7DCA7BC-0D89-7B4A-9B4B-024536C39612}" destId="{917BA230-AEF9-574E-815A-6C1B650DD483}" srcOrd="0" destOrd="0" presId="urn:microsoft.com/office/officeart/2008/layout/AlternatingPictureBlocks"/>
    <dgm:cxn modelId="{5239520D-66FC-864A-B89B-79EC0A87528A}" type="presParOf" srcId="{E7DCA7BC-0D89-7B4A-9B4B-024536C39612}" destId="{837133C9-91DB-064E-AA8D-1CCC620AEBFB}" srcOrd="1" destOrd="0" presId="urn:microsoft.com/office/officeart/2008/layout/AlternatingPictureBlocks"/>
    <dgm:cxn modelId="{C9A490DE-6374-C142-8A96-ADC198059CEB}" type="presParOf" srcId="{4D37C423-CCE7-9D43-A542-CE7BD03A8AD8}" destId="{E17DB292-D1A5-A440-85DC-A47F7658D01D}" srcOrd="3" destOrd="0" presId="urn:microsoft.com/office/officeart/2008/layout/AlternatingPictureBlocks"/>
    <dgm:cxn modelId="{55F05E2D-505A-C04D-9046-24D9A37A4F60}" type="presParOf" srcId="{4D37C423-CCE7-9D43-A542-CE7BD03A8AD8}" destId="{056F86A3-70A9-0945-83D9-0EC0596C4145}" srcOrd="4" destOrd="0" presId="urn:microsoft.com/office/officeart/2008/layout/AlternatingPictureBlocks"/>
    <dgm:cxn modelId="{DDA71906-D748-2546-9D45-F2EC2DD734E0}" type="presParOf" srcId="{056F86A3-70A9-0945-83D9-0EC0596C4145}" destId="{81344BC9-DF37-3841-B3ED-5C821679C781}" srcOrd="0" destOrd="0" presId="urn:microsoft.com/office/officeart/2008/layout/AlternatingPictureBlocks"/>
    <dgm:cxn modelId="{24D71E79-7E4F-B44D-8A33-EA889A7A4533}" type="presParOf" srcId="{056F86A3-70A9-0945-83D9-0EC0596C4145}" destId="{B52E3692-9F65-D445-A31F-BB85B57582F8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58FD41-B045-124F-8F64-5A53EFFF8454}" type="doc">
      <dgm:prSet loTypeId="urn:microsoft.com/office/officeart/2005/8/layout/venn1" loCatId="" qsTypeId="urn:microsoft.com/office/officeart/2005/8/quickstyle/simple1" qsCatId="simple" csTypeId="urn:microsoft.com/office/officeart/2005/8/colors/colorful1" csCatId="colorful" phldr="1"/>
      <dgm:spPr/>
    </dgm:pt>
    <dgm:pt modelId="{4D5951E2-8792-8C42-ABAE-978BB2D8486D}">
      <dgm:prSet phldrT="[Text]"/>
      <dgm:spPr/>
      <dgm:t>
        <a:bodyPr/>
        <a:lstStyle/>
        <a:p>
          <a:r>
            <a:rPr lang="en-US" dirty="0"/>
            <a:t>Stories</a:t>
          </a:r>
        </a:p>
      </dgm:t>
    </dgm:pt>
    <dgm:pt modelId="{5B6966EE-3409-7042-BFB5-251AC2599684}" type="parTrans" cxnId="{C657E110-210F-5E46-BB03-72B1E0E11E00}">
      <dgm:prSet/>
      <dgm:spPr/>
      <dgm:t>
        <a:bodyPr/>
        <a:lstStyle/>
        <a:p>
          <a:endParaRPr lang="en-US"/>
        </a:p>
      </dgm:t>
    </dgm:pt>
    <dgm:pt modelId="{84E7E5A3-BEB3-AB44-8DD8-DA0A8400BAE6}" type="sibTrans" cxnId="{C657E110-210F-5E46-BB03-72B1E0E11E00}">
      <dgm:prSet/>
      <dgm:spPr/>
      <dgm:t>
        <a:bodyPr/>
        <a:lstStyle/>
        <a:p>
          <a:endParaRPr lang="en-US"/>
        </a:p>
      </dgm:t>
    </dgm:pt>
    <dgm:pt modelId="{E8E512BC-8ED8-A340-821C-4E95C09412DC}">
      <dgm:prSet phldrT="[Text]"/>
      <dgm:spPr/>
      <dgm:t>
        <a:bodyPr/>
        <a:lstStyle/>
        <a:p>
          <a:r>
            <a:rPr lang="en-US" dirty="0"/>
            <a:t>Fresh Perspectives</a:t>
          </a:r>
        </a:p>
      </dgm:t>
    </dgm:pt>
    <dgm:pt modelId="{81B0804F-2863-4C41-9736-166BBA8F70C3}" type="parTrans" cxnId="{FAE4138A-982D-F344-ACE6-0385501EE558}">
      <dgm:prSet/>
      <dgm:spPr/>
      <dgm:t>
        <a:bodyPr/>
        <a:lstStyle/>
        <a:p>
          <a:endParaRPr lang="en-US"/>
        </a:p>
      </dgm:t>
    </dgm:pt>
    <dgm:pt modelId="{BF92B800-F98E-BC44-A0B8-94130A789DFE}" type="sibTrans" cxnId="{FAE4138A-982D-F344-ACE6-0385501EE558}">
      <dgm:prSet/>
      <dgm:spPr/>
      <dgm:t>
        <a:bodyPr/>
        <a:lstStyle/>
        <a:p>
          <a:endParaRPr lang="en-US"/>
        </a:p>
      </dgm:t>
    </dgm:pt>
    <dgm:pt modelId="{DD4984F2-2EEA-1749-90C0-C214138EB8E8}">
      <dgm:prSet phldrT="[Text]"/>
      <dgm:spPr>
        <a:solidFill>
          <a:schemeClr val="bg2"/>
        </a:solidFill>
      </dgm:spPr>
      <dgm:t>
        <a:bodyPr/>
        <a:lstStyle/>
        <a:p>
          <a:r>
            <a:rPr lang="en-US" dirty="0"/>
            <a:t>Relationships</a:t>
          </a:r>
        </a:p>
      </dgm:t>
    </dgm:pt>
    <dgm:pt modelId="{313C8547-5F53-F346-B46C-64575364D4E0}" type="parTrans" cxnId="{8B90BF2C-D512-1C43-BA67-033B893A4CDB}">
      <dgm:prSet/>
      <dgm:spPr/>
      <dgm:t>
        <a:bodyPr/>
        <a:lstStyle/>
        <a:p>
          <a:endParaRPr lang="en-US"/>
        </a:p>
      </dgm:t>
    </dgm:pt>
    <dgm:pt modelId="{54F01536-15C9-F149-931E-321E8567EC99}" type="sibTrans" cxnId="{8B90BF2C-D512-1C43-BA67-033B893A4CDB}">
      <dgm:prSet/>
      <dgm:spPr/>
      <dgm:t>
        <a:bodyPr/>
        <a:lstStyle/>
        <a:p>
          <a:endParaRPr lang="en-US"/>
        </a:p>
      </dgm:t>
    </dgm:pt>
    <dgm:pt modelId="{7A51EA45-2E83-9A4D-AF4C-8AFA0769D1BE}" type="pres">
      <dgm:prSet presAssocID="{2658FD41-B045-124F-8F64-5A53EFFF8454}" presName="compositeShape" presStyleCnt="0">
        <dgm:presLayoutVars>
          <dgm:chMax val="7"/>
          <dgm:dir/>
          <dgm:resizeHandles val="exact"/>
        </dgm:presLayoutVars>
      </dgm:prSet>
      <dgm:spPr/>
    </dgm:pt>
    <dgm:pt modelId="{713913E2-C36A-4348-AFAB-73E87A51BD6E}" type="pres">
      <dgm:prSet presAssocID="{4D5951E2-8792-8C42-ABAE-978BB2D8486D}" presName="circ1" presStyleLbl="vennNode1" presStyleIdx="0" presStyleCnt="3"/>
      <dgm:spPr/>
      <dgm:t>
        <a:bodyPr/>
        <a:lstStyle/>
        <a:p>
          <a:endParaRPr lang="en-US"/>
        </a:p>
      </dgm:t>
    </dgm:pt>
    <dgm:pt modelId="{A8C26D99-7952-4D44-8B5C-56929F5ED347}" type="pres">
      <dgm:prSet presAssocID="{4D5951E2-8792-8C42-ABAE-978BB2D8486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F4C86-160D-7947-803E-227EC7AF6866}" type="pres">
      <dgm:prSet presAssocID="{E8E512BC-8ED8-A340-821C-4E95C09412DC}" presName="circ2" presStyleLbl="vennNode1" presStyleIdx="1" presStyleCnt="3"/>
      <dgm:spPr/>
      <dgm:t>
        <a:bodyPr/>
        <a:lstStyle/>
        <a:p>
          <a:endParaRPr lang="en-US"/>
        </a:p>
      </dgm:t>
    </dgm:pt>
    <dgm:pt modelId="{59F78B6E-B007-4641-AC3D-362FA428DE02}" type="pres">
      <dgm:prSet presAssocID="{E8E512BC-8ED8-A340-821C-4E95C09412D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9F1FD5-4D6F-F94C-BBE9-CE08FE9D2BC2}" type="pres">
      <dgm:prSet presAssocID="{DD4984F2-2EEA-1749-90C0-C214138EB8E8}" presName="circ3" presStyleLbl="vennNode1" presStyleIdx="2" presStyleCnt="3"/>
      <dgm:spPr/>
      <dgm:t>
        <a:bodyPr/>
        <a:lstStyle/>
        <a:p>
          <a:endParaRPr lang="en-US"/>
        </a:p>
      </dgm:t>
    </dgm:pt>
    <dgm:pt modelId="{4ED76579-386B-364E-B7B0-BE4C55D32FFE}" type="pres">
      <dgm:prSet presAssocID="{DD4984F2-2EEA-1749-90C0-C214138EB8E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FD9C49-92AB-8849-865E-100F304FA063}" type="presOf" srcId="{2658FD41-B045-124F-8F64-5A53EFFF8454}" destId="{7A51EA45-2E83-9A4D-AF4C-8AFA0769D1BE}" srcOrd="0" destOrd="0" presId="urn:microsoft.com/office/officeart/2005/8/layout/venn1"/>
    <dgm:cxn modelId="{E00332E3-DFFE-DD4F-8D97-372ED3AEED5E}" type="presOf" srcId="{E8E512BC-8ED8-A340-821C-4E95C09412DC}" destId="{59F78B6E-B007-4641-AC3D-362FA428DE02}" srcOrd="1" destOrd="0" presId="urn:microsoft.com/office/officeart/2005/8/layout/venn1"/>
    <dgm:cxn modelId="{C657E110-210F-5E46-BB03-72B1E0E11E00}" srcId="{2658FD41-B045-124F-8F64-5A53EFFF8454}" destId="{4D5951E2-8792-8C42-ABAE-978BB2D8486D}" srcOrd="0" destOrd="0" parTransId="{5B6966EE-3409-7042-BFB5-251AC2599684}" sibTransId="{84E7E5A3-BEB3-AB44-8DD8-DA0A8400BAE6}"/>
    <dgm:cxn modelId="{11E57871-B9C7-4545-8F7E-58361A887DCF}" type="presOf" srcId="{4D5951E2-8792-8C42-ABAE-978BB2D8486D}" destId="{A8C26D99-7952-4D44-8B5C-56929F5ED347}" srcOrd="1" destOrd="0" presId="urn:microsoft.com/office/officeart/2005/8/layout/venn1"/>
    <dgm:cxn modelId="{FAE4138A-982D-F344-ACE6-0385501EE558}" srcId="{2658FD41-B045-124F-8F64-5A53EFFF8454}" destId="{E8E512BC-8ED8-A340-821C-4E95C09412DC}" srcOrd="1" destOrd="0" parTransId="{81B0804F-2863-4C41-9736-166BBA8F70C3}" sibTransId="{BF92B800-F98E-BC44-A0B8-94130A789DFE}"/>
    <dgm:cxn modelId="{C5F6FC58-38A5-DC43-9F33-E81401F379E6}" type="presOf" srcId="{E8E512BC-8ED8-A340-821C-4E95C09412DC}" destId="{F02F4C86-160D-7947-803E-227EC7AF6866}" srcOrd="0" destOrd="0" presId="urn:microsoft.com/office/officeart/2005/8/layout/venn1"/>
    <dgm:cxn modelId="{8B90BF2C-D512-1C43-BA67-033B893A4CDB}" srcId="{2658FD41-B045-124F-8F64-5A53EFFF8454}" destId="{DD4984F2-2EEA-1749-90C0-C214138EB8E8}" srcOrd="2" destOrd="0" parTransId="{313C8547-5F53-F346-B46C-64575364D4E0}" sibTransId="{54F01536-15C9-F149-931E-321E8567EC99}"/>
    <dgm:cxn modelId="{BFFE2649-ABEC-404A-836F-354D45DD7191}" type="presOf" srcId="{DD4984F2-2EEA-1749-90C0-C214138EB8E8}" destId="{FE9F1FD5-4D6F-F94C-BBE9-CE08FE9D2BC2}" srcOrd="0" destOrd="0" presId="urn:microsoft.com/office/officeart/2005/8/layout/venn1"/>
    <dgm:cxn modelId="{7567869B-1342-4541-AD8F-8260F5E7B96F}" type="presOf" srcId="{DD4984F2-2EEA-1749-90C0-C214138EB8E8}" destId="{4ED76579-386B-364E-B7B0-BE4C55D32FFE}" srcOrd="1" destOrd="0" presId="urn:microsoft.com/office/officeart/2005/8/layout/venn1"/>
    <dgm:cxn modelId="{A0F4F151-F8C5-0D4F-8D7A-E1CFFCC2ADD2}" type="presOf" srcId="{4D5951E2-8792-8C42-ABAE-978BB2D8486D}" destId="{713913E2-C36A-4348-AFAB-73E87A51BD6E}" srcOrd="0" destOrd="0" presId="urn:microsoft.com/office/officeart/2005/8/layout/venn1"/>
    <dgm:cxn modelId="{461BC944-465E-864A-BD25-3D86571F37D5}" type="presParOf" srcId="{7A51EA45-2E83-9A4D-AF4C-8AFA0769D1BE}" destId="{713913E2-C36A-4348-AFAB-73E87A51BD6E}" srcOrd="0" destOrd="0" presId="urn:microsoft.com/office/officeart/2005/8/layout/venn1"/>
    <dgm:cxn modelId="{4EF93255-49B8-4840-A496-47C025D028B4}" type="presParOf" srcId="{7A51EA45-2E83-9A4D-AF4C-8AFA0769D1BE}" destId="{A8C26D99-7952-4D44-8B5C-56929F5ED347}" srcOrd="1" destOrd="0" presId="urn:microsoft.com/office/officeart/2005/8/layout/venn1"/>
    <dgm:cxn modelId="{61E6C16C-6FFA-9742-BE4A-63E1901F7728}" type="presParOf" srcId="{7A51EA45-2E83-9A4D-AF4C-8AFA0769D1BE}" destId="{F02F4C86-160D-7947-803E-227EC7AF6866}" srcOrd="2" destOrd="0" presId="urn:microsoft.com/office/officeart/2005/8/layout/venn1"/>
    <dgm:cxn modelId="{D03C80DF-8C1F-9F46-881E-1DEEB876703B}" type="presParOf" srcId="{7A51EA45-2E83-9A4D-AF4C-8AFA0769D1BE}" destId="{59F78B6E-B007-4641-AC3D-362FA428DE02}" srcOrd="3" destOrd="0" presId="urn:microsoft.com/office/officeart/2005/8/layout/venn1"/>
    <dgm:cxn modelId="{3091F3EE-813E-5240-8944-FC9AB3DE1185}" type="presParOf" srcId="{7A51EA45-2E83-9A4D-AF4C-8AFA0769D1BE}" destId="{FE9F1FD5-4D6F-F94C-BBE9-CE08FE9D2BC2}" srcOrd="4" destOrd="0" presId="urn:microsoft.com/office/officeart/2005/8/layout/venn1"/>
    <dgm:cxn modelId="{1C43D438-F813-EB45-8DD7-3FF2A98E67FD}" type="presParOf" srcId="{7A51EA45-2E83-9A4D-AF4C-8AFA0769D1BE}" destId="{4ED76579-386B-364E-B7B0-BE4C55D32FF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CDEAF9-5E80-FC4C-84C4-2DFF92050DC3}" type="doc">
      <dgm:prSet loTypeId="urn:microsoft.com/office/officeart/2005/8/layout/arrow3" loCatId="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C628C3DC-13FF-DB4C-97E6-8751618E0EE4}">
      <dgm:prSet phldrT="[Text]"/>
      <dgm:spPr/>
      <dgm:t>
        <a:bodyPr/>
        <a:lstStyle/>
        <a:p>
          <a:r>
            <a:rPr lang="en-US" dirty="0"/>
            <a:t>Deepen Trust With New Relationships</a:t>
          </a:r>
        </a:p>
      </dgm:t>
    </dgm:pt>
    <dgm:pt modelId="{31FF7FBB-2550-C64B-B104-40AE374179EC}" type="parTrans" cxnId="{62E659A6-4978-C648-A594-3088683E9F0B}">
      <dgm:prSet/>
      <dgm:spPr/>
      <dgm:t>
        <a:bodyPr/>
        <a:lstStyle/>
        <a:p>
          <a:endParaRPr lang="en-US"/>
        </a:p>
      </dgm:t>
    </dgm:pt>
    <dgm:pt modelId="{2F1E9603-6C20-6644-AAC5-223C041FDA11}" type="sibTrans" cxnId="{62E659A6-4978-C648-A594-3088683E9F0B}">
      <dgm:prSet/>
      <dgm:spPr/>
      <dgm:t>
        <a:bodyPr/>
        <a:lstStyle/>
        <a:p>
          <a:endParaRPr lang="en-US"/>
        </a:p>
      </dgm:t>
    </dgm:pt>
    <dgm:pt modelId="{D19FD5B0-51B3-564F-B7DA-A83EB54FC75E}">
      <dgm:prSet phldrT="[Text]"/>
      <dgm:spPr/>
      <dgm:t>
        <a:bodyPr/>
        <a:lstStyle/>
        <a:p>
          <a:r>
            <a:rPr lang="en-US" dirty="0"/>
            <a:t>Deepen Connections Between NGOs, Public Sector</a:t>
          </a:r>
        </a:p>
      </dgm:t>
    </dgm:pt>
    <dgm:pt modelId="{0F6C47B6-99F5-0345-94AC-0AC6F2E9ACB1}" type="parTrans" cxnId="{9BE46DB4-B97C-A641-A8FC-5E1181D511D2}">
      <dgm:prSet/>
      <dgm:spPr/>
      <dgm:t>
        <a:bodyPr/>
        <a:lstStyle/>
        <a:p>
          <a:endParaRPr lang="en-US"/>
        </a:p>
      </dgm:t>
    </dgm:pt>
    <dgm:pt modelId="{7155B4EB-2A3B-AF45-889F-5CB97D1CAB39}" type="sibTrans" cxnId="{9BE46DB4-B97C-A641-A8FC-5E1181D511D2}">
      <dgm:prSet/>
      <dgm:spPr/>
      <dgm:t>
        <a:bodyPr/>
        <a:lstStyle/>
        <a:p>
          <a:endParaRPr lang="en-US"/>
        </a:p>
      </dgm:t>
    </dgm:pt>
    <dgm:pt modelId="{E9211675-B16F-3A41-B069-F90722CC7263}" type="pres">
      <dgm:prSet presAssocID="{8ACDEAF9-5E80-FC4C-84C4-2DFF92050DC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D85B8E-2A2F-124F-AD95-18ADA85ED51E}" type="pres">
      <dgm:prSet presAssocID="{8ACDEAF9-5E80-FC4C-84C4-2DFF92050DC3}" presName="divider" presStyleLbl="fgShp" presStyleIdx="0" presStyleCnt="1"/>
      <dgm:spPr/>
    </dgm:pt>
    <dgm:pt modelId="{ADA82A7C-B64F-244E-A7F8-B4D1F4E6E7D5}" type="pres">
      <dgm:prSet presAssocID="{C628C3DC-13FF-DB4C-97E6-8751618E0EE4}" presName="downArrow" presStyleLbl="node1" presStyleIdx="0" presStyleCnt="2"/>
      <dgm:spPr/>
    </dgm:pt>
    <dgm:pt modelId="{85D563CB-2A35-DB46-9C81-FFE47C09F178}" type="pres">
      <dgm:prSet presAssocID="{C628C3DC-13FF-DB4C-97E6-8751618E0EE4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B3935-12EE-1D46-986A-3305318BB67C}" type="pres">
      <dgm:prSet presAssocID="{D19FD5B0-51B3-564F-B7DA-A83EB54FC75E}" presName="upArrow" presStyleLbl="node1" presStyleIdx="1" presStyleCnt="2"/>
      <dgm:spPr/>
    </dgm:pt>
    <dgm:pt modelId="{156BC630-E807-474A-B441-A05F555A38BE}" type="pres">
      <dgm:prSet presAssocID="{D19FD5B0-51B3-564F-B7DA-A83EB54FC75E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675E34-F875-5F4B-BD18-F050D8109325}" type="presOf" srcId="{C628C3DC-13FF-DB4C-97E6-8751618E0EE4}" destId="{85D563CB-2A35-DB46-9C81-FFE47C09F178}" srcOrd="0" destOrd="0" presId="urn:microsoft.com/office/officeart/2005/8/layout/arrow3"/>
    <dgm:cxn modelId="{A71D1301-F703-EB4F-B3CC-C19DCD139A19}" type="presOf" srcId="{8ACDEAF9-5E80-FC4C-84C4-2DFF92050DC3}" destId="{E9211675-B16F-3A41-B069-F90722CC7263}" srcOrd="0" destOrd="0" presId="urn:microsoft.com/office/officeart/2005/8/layout/arrow3"/>
    <dgm:cxn modelId="{CA1CEE2C-4389-BA43-8190-BF69DFC6CC4F}" type="presOf" srcId="{D19FD5B0-51B3-564F-B7DA-A83EB54FC75E}" destId="{156BC630-E807-474A-B441-A05F555A38BE}" srcOrd="0" destOrd="0" presId="urn:microsoft.com/office/officeart/2005/8/layout/arrow3"/>
    <dgm:cxn modelId="{62E659A6-4978-C648-A594-3088683E9F0B}" srcId="{8ACDEAF9-5E80-FC4C-84C4-2DFF92050DC3}" destId="{C628C3DC-13FF-DB4C-97E6-8751618E0EE4}" srcOrd="0" destOrd="0" parTransId="{31FF7FBB-2550-C64B-B104-40AE374179EC}" sibTransId="{2F1E9603-6C20-6644-AAC5-223C041FDA11}"/>
    <dgm:cxn modelId="{9BE46DB4-B97C-A641-A8FC-5E1181D511D2}" srcId="{8ACDEAF9-5E80-FC4C-84C4-2DFF92050DC3}" destId="{D19FD5B0-51B3-564F-B7DA-A83EB54FC75E}" srcOrd="1" destOrd="0" parTransId="{0F6C47B6-99F5-0345-94AC-0AC6F2E9ACB1}" sibTransId="{7155B4EB-2A3B-AF45-889F-5CB97D1CAB39}"/>
    <dgm:cxn modelId="{D1C3219E-F45B-4141-88A3-4D89BFB1B743}" type="presParOf" srcId="{E9211675-B16F-3A41-B069-F90722CC7263}" destId="{B4D85B8E-2A2F-124F-AD95-18ADA85ED51E}" srcOrd="0" destOrd="0" presId="urn:microsoft.com/office/officeart/2005/8/layout/arrow3"/>
    <dgm:cxn modelId="{005E6394-69E7-7549-8DD2-2BE3A96A1360}" type="presParOf" srcId="{E9211675-B16F-3A41-B069-F90722CC7263}" destId="{ADA82A7C-B64F-244E-A7F8-B4D1F4E6E7D5}" srcOrd="1" destOrd="0" presId="urn:microsoft.com/office/officeart/2005/8/layout/arrow3"/>
    <dgm:cxn modelId="{520F2C70-8C05-4E43-9B97-722E5517C777}" type="presParOf" srcId="{E9211675-B16F-3A41-B069-F90722CC7263}" destId="{85D563CB-2A35-DB46-9C81-FFE47C09F178}" srcOrd="2" destOrd="0" presId="urn:microsoft.com/office/officeart/2005/8/layout/arrow3"/>
    <dgm:cxn modelId="{02E2B501-CC2A-C549-93EE-18E1A257581D}" type="presParOf" srcId="{E9211675-B16F-3A41-B069-F90722CC7263}" destId="{E0AB3935-12EE-1D46-986A-3305318BB67C}" srcOrd="3" destOrd="0" presId="urn:microsoft.com/office/officeart/2005/8/layout/arrow3"/>
    <dgm:cxn modelId="{958D0CA7-D781-0346-A049-CC56DEC2CEFC}" type="presParOf" srcId="{E9211675-B16F-3A41-B069-F90722CC7263}" destId="{156BC630-E807-474A-B441-A05F555A38B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8E9D6-F6AB-3A46-B469-CA73DEA94F7F}">
      <dsp:nvSpPr>
        <dsp:cNvPr id="0" name=""/>
        <dsp:cNvSpPr/>
      </dsp:nvSpPr>
      <dsp:spPr>
        <a:xfrm>
          <a:off x="6852" y="1338806"/>
          <a:ext cx="2048178" cy="1228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22 in-depth interviews</a:t>
          </a:r>
        </a:p>
      </dsp:txBody>
      <dsp:txXfrm>
        <a:off x="42845" y="1374799"/>
        <a:ext cx="1976192" cy="1156921"/>
      </dsp:txXfrm>
    </dsp:sp>
    <dsp:sp modelId="{265EE7B3-F823-B34A-8F42-83C491DDFA37}">
      <dsp:nvSpPr>
        <dsp:cNvPr id="0" name=""/>
        <dsp:cNvSpPr/>
      </dsp:nvSpPr>
      <dsp:spPr>
        <a:xfrm>
          <a:off x="2259849" y="1699285"/>
          <a:ext cx="434213" cy="5079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2259849" y="1800875"/>
        <a:ext cx="303949" cy="304768"/>
      </dsp:txXfrm>
    </dsp:sp>
    <dsp:sp modelId="{5EC543A4-8EBE-BE46-8D3F-A97FF4DCE8E9}">
      <dsp:nvSpPr>
        <dsp:cNvPr id="0" name=""/>
        <dsp:cNvSpPr/>
      </dsp:nvSpPr>
      <dsp:spPr>
        <a:xfrm>
          <a:off x="2874303" y="1338806"/>
          <a:ext cx="2048178" cy="1228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Diverse sectors</a:t>
          </a:r>
        </a:p>
      </dsp:txBody>
      <dsp:txXfrm>
        <a:off x="2910296" y="1374799"/>
        <a:ext cx="1976192" cy="1156921"/>
      </dsp:txXfrm>
    </dsp:sp>
    <dsp:sp modelId="{0949B2E0-1D56-2C4F-B594-978D70FFF930}">
      <dsp:nvSpPr>
        <dsp:cNvPr id="0" name=""/>
        <dsp:cNvSpPr/>
      </dsp:nvSpPr>
      <dsp:spPr>
        <a:xfrm>
          <a:off x="5127299" y="1699285"/>
          <a:ext cx="434213" cy="5079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5127299" y="1800875"/>
        <a:ext cx="303949" cy="304768"/>
      </dsp:txXfrm>
    </dsp:sp>
    <dsp:sp modelId="{5BE052BB-0814-B64B-8962-131030F2300A}">
      <dsp:nvSpPr>
        <dsp:cNvPr id="0" name=""/>
        <dsp:cNvSpPr/>
      </dsp:nvSpPr>
      <dsp:spPr>
        <a:xfrm>
          <a:off x="5741753" y="1338806"/>
          <a:ext cx="2048178" cy="1228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Same questions: How do you think about water in MN?</a:t>
          </a:r>
        </a:p>
      </dsp:txBody>
      <dsp:txXfrm>
        <a:off x="5777746" y="1374799"/>
        <a:ext cx="1976192" cy="11569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70059-FB1A-C946-9BF7-E3ECF694BF60}">
      <dsp:nvSpPr>
        <dsp:cNvPr id="0" name=""/>
        <dsp:cNvSpPr/>
      </dsp:nvSpPr>
      <dsp:spPr>
        <a:xfrm>
          <a:off x="2812502" y="1080"/>
          <a:ext cx="2425316" cy="1212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Priorities: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Aging Infrastructure, Ground/ Surface Pollution</a:t>
          </a:r>
        </a:p>
      </dsp:txBody>
      <dsp:txXfrm>
        <a:off x="2848020" y="36598"/>
        <a:ext cx="2354280" cy="1141622"/>
      </dsp:txXfrm>
    </dsp:sp>
    <dsp:sp modelId="{0EE38E71-E978-DA49-877A-74D0CBCB2A3A}">
      <dsp:nvSpPr>
        <dsp:cNvPr id="0" name=""/>
        <dsp:cNvSpPr/>
      </dsp:nvSpPr>
      <dsp:spPr>
        <a:xfrm rot="3600000">
          <a:off x="4394800" y="2128648"/>
          <a:ext cx="1262340" cy="4244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4522129" y="2213534"/>
        <a:ext cx="1007682" cy="254658"/>
      </dsp:txXfrm>
    </dsp:sp>
    <dsp:sp modelId="{41809351-EE0E-F445-80E4-BF6D4642EE5E}">
      <dsp:nvSpPr>
        <dsp:cNvPr id="0" name=""/>
        <dsp:cNvSpPr/>
      </dsp:nvSpPr>
      <dsp:spPr>
        <a:xfrm>
          <a:off x="4814123" y="3467989"/>
          <a:ext cx="2425316" cy="1212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Few Understand Outside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Ag – Environment –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Local Gov.</a:t>
          </a:r>
        </a:p>
      </dsp:txBody>
      <dsp:txXfrm>
        <a:off x="4849641" y="3503507"/>
        <a:ext cx="2354280" cy="1141622"/>
      </dsp:txXfrm>
    </dsp:sp>
    <dsp:sp modelId="{E2414BDC-9846-0442-97FA-7D5CF8A0907B}">
      <dsp:nvSpPr>
        <dsp:cNvPr id="0" name=""/>
        <dsp:cNvSpPr/>
      </dsp:nvSpPr>
      <dsp:spPr>
        <a:xfrm rot="10800000">
          <a:off x="3393990" y="3862103"/>
          <a:ext cx="1262340" cy="4244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 rot="10800000">
        <a:off x="3521319" y="3946989"/>
        <a:ext cx="1007682" cy="254658"/>
      </dsp:txXfrm>
    </dsp:sp>
    <dsp:sp modelId="{129FDF64-2D50-774F-BFD1-152BB4F0AD42}">
      <dsp:nvSpPr>
        <dsp:cNvPr id="0" name=""/>
        <dsp:cNvSpPr/>
      </dsp:nvSpPr>
      <dsp:spPr>
        <a:xfrm>
          <a:off x="810881" y="3467989"/>
          <a:ext cx="2425316" cy="1212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Greater MN Challenge: Aging Infrastructure – Agriculture Double Bind</a:t>
          </a:r>
        </a:p>
      </dsp:txBody>
      <dsp:txXfrm>
        <a:off x="846399" y="3503507"/>
        <a:ext cx="2354280" cy="1141622"/>
      </dsp:txXfrm>
    </dsp:sp>
    <dsp:sp modelId="{65C4AFE6-2CA7-CE4C-BDBB-0B040EA0D1FC}">
      <dsp:nvSpPr>
        <dsp:cNvPr id="0" name=""/>
        <dsp:cNvSpPr/>
      </dsp:nvSpPr>
      <dsp:spPr>
        <a:xfrm rot="18000000">
          <a:off x="2393179" y="2128648"/>
          <a:ext cx="1262340" cy="42443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2520508" y="2213534"/>
        <a:ext cx="1007682" cy="2546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BCF86-3DD8-1247-B0AE-995DF838ABF6}">
      <dsp:nvSpPr>
        <dsp:cNvPr id="0" name=""/>
        <dsp:cNvSpPr/>
      </dsp:nvSpPr>
      <dsp:spPr>
        <a:xfrm>
          <a:off x="3267376" y="387"/>
          <a:ext cx="2986559" cy="1350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Speak With A Unified Voice</a:t>
          </a:r>
        </a:p>
      </dsp:txBody>
      <dsp:txXfrm>
        <a:off x="3267376" y="387"/>
        <a:ext cx="2986559" cy="1350772"/>
      </dsp:txXfrm>
    </dsp:sp>
    <dsp:sp modelId="{A3A362FA-F9F9-9146-A332-08DBC78BB803}">
      <dsp:nvSpPr>
        <dsp:cNvPr id="0" name=""/>
        <dsp:cNvSpPr/>
      </dsp:nvSpPr>
      <dsp:spPr>
        <a:xfrm>
          <a:off x="1796385" y="387"/>
          <a:ext cx="1337265" cy="1350772"/>
        </a:xfrm>
        <a:prstGeom prst="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7BA230-AEF9-574E-815A-6C1B650DD483}">
      <dsp:nvSpPr>
        <dsp:cNvPr id="0" name=""/>
        <dsp:cNvSpPr/>
      </dsp:nvSpPr>
      <dsp:spPr>
        <a:xfrm>
          <a:off x="1796385" y="1574037"/>
          <a:ext cx="2986559" cy="1350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Widen The Tent</a:t>
          </a:r>
        </a:p>
      </dsp:txBody>
      <dsp:txXfrm>
        <a:off x="1796385" y="1574037"/>
        <a:ext cx="2986559" cy="1350772"/>
      </dsp:txXfrm>
    </dsp:sp>
    <dsp:sp modelId="{837133C9-91DB-064E-AA8D-1CCC620AEBFB}">
      <dsp:nvSpPr>
        <dsp:cNvPr id="0" name=""/>
        <dsp:cNvSpPr/>
      </dsp:nvSpPr>
      <dsp:spPr>
        <a:xfrm>
          <a:off x="4916670" y="1574037"/>
          <a:ext cx="1337265" cy="1350772"/>
        </a:xfrm>
        <a:prstGeom prst="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344BC9-DF37-3841-B3ED-5C821679C781}">
      <dsp:nvSpPr>
        <dsp:cNvPr id="0" name=""/>
        <dsp:cNvSpPr/>
      </dsp:nvSpPr>
      <dsp:spPr>
        <a:xfrm>
          <a:off x="3267376" y="3147688"/>
          <a:ext cx="2986559" cy="1350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/>
            <a:t>Create Space For Relationships, Understanding</a:t>
          </a:r>
        </a:p>
      </dsp:txBody>
      <dsp:txXfrm>
        <a:off x="3267376" y="3147688"/>
        <a:ext cx="2986559" cy="1350772"/>
      </dsp:txXfrm>
    </dsp:sp>
    <dsp:sp modelId="{B52E3692-9F65-D445-A31F-BB85B57582F8}">
      <dsp:nvSpPr>
        <dsp:cNvPr id="0" name=""/>
        <dsp:cNvSpPr/>
      </dsp:nvSpPr>
      <dsp:spPr>
        <a:xfrm>
          <a:off x="1796385" y="3147688"/>
          <a:ext cx="1337265" cy="1350772"/>
        </a:xfrm>
        <a:prstGeom prst="rect">
          <a:avLst/>
        </a:prstGeom>
        <a:solidFill>
          <a:schemeClr val="accent2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913E2-C36A-4348-AFAB-73E87A51BD6E}">
      <dsp:nvSpPr>
        <dsp:cNvPr id="0" name=""/>
        <dsp:cNvSpPr/>
      </dsp:nvSpPr>
      <dsp:spPr>
        <a:xfrm>
          <a:off x="2748658" y="53187"/>
          <a:ext cx="2553004" cy="255300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Stories</a:t>
          </a:r>
        </a:p>
      </dsp:txBody>
      <dsp:txXfrm>
        <a:off x="3089058" y="499963"/>
        <a:ext cx="1872203" cy="1148852"/>
      </dsp:txXfrm>
    </dsp:sp>
    <dsp:sp modelId="{F02F4C86-160D-7947-803E-227EC7AF6866}">
      <dsp:nvSpPr>
        <dsp:cNvPr id="0" name=""/>
        <dsp:cNvSpPr/>
      </dsp:nvSpPr>
      <dsp:spPr>
        <a:xfrm>
          <a:off x="3669867" y="1648815"/>
          <a:ext cx="2553004" cy="255300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Fresh Perspectives</a:t>
          </a:r>
        </a:p>
      </dsp:txBody>
      <dsp:txXfrm>
        <a:off x="4450661" y="2308341"/>
        <a:ext cx="1531802" cy="1404152"/>
      </dsp:txXfrm>
    </dsp:sp>
    <dsp:sp modelId="{FE9F1FD5-4D6F-F94C-BBE9-CE08FE9D2BC2}">
      <dsp:nvSpPr>
        <dsp:cNvPr id="0" name=""/>
        <dsp:cNvSpPr/>
      </dsp:nvSpPr>
      <dsp:spPr>
        <a:xfrm>
          <a:off x="1827448" y="1648815"/>
          <a:ext cx="2553004" cy="2553004"/>
        </a:xfrm>
        <a:prstGeom prst="ellips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Relationships</a:t>
          </a:r>
        </a:p>
      </dsp:txBody>
      <dsp:txXfrm>
        <a:off x="2067856" y="2308341"/>
        <a:ext cx="1531802" cy="14041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85B8E-2A2F-124F-AD95-18ADA85ED51E}">
      <dsp:nvSpPr>
        <dsp:cNvPr id="0" name=""/>
        <dsp:cNvSpPr/>
      </dsp:nvSpPr>
      <dsp:spPr>
        <a:xfrm rot="21300000">
          <a:off x="19061" y="1459567"/>
          <a:ext cx="8012197" cy="787233"/>
        </a:xfrm>
        <a:prstGeom prst="mathMinus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A82A7C-B64F-244E-A7F8-B4D1F4E6E7D5}">
      <dsp:nvSpPr>
        <dsp:cNvPr id="0" name=""/>
        <dsp:cNvSpPr/>
      </dsp:nvSpPr>
      <dsp:spPr>
        <a:xfrm>
          <a:off x="966038" y="185318"/>
          <a:ext cx="2415096" cy="1482547"/>
        </a:xfrm>
        <a:prstGeom prst="downArrow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563CB-2A35-DB46-9C81-FFE47C09F178}">
      <dsp:nvSpPr>
        <dsp:cNvPr id="0" name=""/>
        <dsp:cNvSpPr/>
      </dsp:nvSpPr>
      <dsp:spPr>
        <a:xfrm>
          <a:off x="4266670" y="0"/>
          <a:ext cx="2576102" cy="1556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Deepen Trust With New Relationships</a:t>
          </a:r>
        </a:p>
      </dsp:txBody>
      <dsp:txXfrm>
        <a:off x="4266670" y="0"/>
        <a:ext cx="2576102" cy="1556674"/>
      </dsp:txXfrm>
    </dsp:sp>
    <dsp:sp modelId="{E0AB3935-12EE-1D46-986A-3305318BB67C}">
      <dsp:nvSpPr>
        <dsp:cNvPr id="0" name=""/>
        <dsp:cNvSpPr/>
      </dsp:nvSpPr>
      <dsp:spPr>
        <a:xfrm>
          <a:off x="4669186" y="2038502"/>
          <a:ext cx="2415096" cy="1482547"/>
        </a:xfrm>
        <a:prstGeom prst="upArrow">
          <a:avLst/>
        </a:prstGeom>
        <a:solidFill>
          <a:schemeClr val="accent1">
            <a:shade val="50000"/>
            <a:hueOff val="342358"/>
            <a:satOff val="-82198"/>
            <a:lumOff val="550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BC630-E807-474A-B441-A05F555A38BE}">
      <dsp:nvSpPr>
        <dsp:cNvPr id="0" name=""/>
        <dsp:cNvSpPr/>
      </dsp:nvSpPr>
      <dsp:spPr>
        <a:xfrm>
          <a:off x="1207548" y="2149693"/>
          <a:ext cx="2576102" cy="1556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Deepen Connections Between NGOs, Public Sector</a:t>
          </a:r>
        </a:p>
      </dsp:txBody>
      <dsp:txXfrm>
        <a:off x="1207548" y="2149693"/>
        <a:ext cx="2576102" cy="1556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0.4955</cdr:x>
      <cdr:y>0.65378</cdr:y>
    </cdr:from>
    <cdr:to>
      <cdr:x>0.52377</cdr:x>
      <cdr:y>0.71141</cdr:y>
    </cdr:to>
    <cdr:sp macro="" textlink="">
      <cdr:nvSpPr>
        <cdr:cNvPr id="2" name="Text Box 22"/>
        <cdr:cNvSpPr txBox="1"/>
      </cdr:nvSpPr>
      <cdr:spPr>
        <a:xfrm xmlns:a="http://schemas.openxmlformats.org/drawingml/2006/main">
          <a:off x="4134385" y="2557323"/>
          <a:ext cx="235882" cy="22542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  <cdr:relSizeAnchor xmlns:cdr="http://schemas.openxmlformats.org/drawingml/2006/chartDrawing">
    <cdr:from>
      <cdr:x>0.79599</cdr:x>
      <cdr:y>0.6552</cdr:y>
    </cdr:from>
    <cdr:to>
      <cdr:x>0.82724</cdr:x>
      <cdr:y>0.71283</cdr:y>
    </cdr:to>
    <cdr:sp macro="" textlink="">
      <cdr:nvSpPr>
        <cdr:cNvPr id="3" name="Text Box 22"/>
        <cdr:cNvSpPr txBox="1"/>
      </cdr:nvSpPr>
      <cdr:spPr>
        <a:xfrm xmlns:a="http://schemas.openxmlformats.org/drawingml/2006/main">
          <a:off x="6641675" y="2562889"/>
          <a:ext cx="260747" cy="22542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  <cdr:relSizeAnchor xmlns:cdr="http://schemas.openxmlformats.org/drawingml/2006/chartDrawing">
    <cdr:from>
      <cdr:x>0.90327</cdr:x>
      <cdr:y>0.6552</cdr:y>
    </cdr:from>
    <cdr:to>
      <cdr:x>0.93452</cdr:x>
      <cdr:y>0.71283</cdr:y>
    </cdr:to>
    <cdr:sp macro="" textlink="">
      <cdr:nvSpPr>
        <cdr:cNvPr id="4" name="Text Box 22"/>
        <cdr:cNvSpPr txBox="1"/>
      </cdr:nvSpPr>
      <cdr:spPr>
        <a:xfrm xmlns:a="http://schemas.openxmlformats.org/drawingml/2006/main">
          <a:off x="7536795" y="2562889"/>
          <a:ext cx="260746" cy="22542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r>
            <a:rPr lang="en-US" sz="1100" i="1">
              <a:effectLst/>
              <a:latin typeface="+mn-lt"/>
              <a:ea typeface="+mn-ea"/>
              <a:cs typeface="+mn-cs"/>
            </a:rPr>
            <a:t>0</a:t>
          </a:r>
        </a:p>
      </cdr:txBody>
    </cdr:sp>
  </cdr:relSizeAnchor>
  <cdr:relSizeAnchor xmlns:cdr="http://schemas.openxmlformats.org/drawingml/2006/chartDrawing">
    <cdr:from>
      <cdr:x>0.96875</cdr:x>
      <cdr:y>0.78675</cdr:y>
    </cdr:from>
    <cdr:to>
      <cdr:x>1</cdr:x>
      <cdr:y>0.84438</cdr:y>
    </cdr:to>
    <cdr:sp macro="" textlink="">
      <cdr:nvSpPr>
        <cdr:cNvPr id="5" name="Text Box 22"/>
        <cdr:cNvSpPr txBox="1"/>
      </cdr:nvSpPr>
      <cdr:spPr>
        <a:xfrm xmlns:a="http://schemas.openxmlformats.org/drawingml/2006/main">
          <a:off x="8267700" y="3467116"/>
          <a:ext cx="266700" cy="25397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endParaRPr lang="en-US" sz="1000" i="1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0.57751</cdr:x>
      <cdr:y>0.69937</cdr:y>
    </cdr:from>
    <cdr:to>
      <cdr:x>0.60943</cdr:x>
      <cdr:y>0.75284</cdr:y>
    </cdr:to>
    <cdr:sp macro="" textlink="">
      <cdr:nvSpPr>
        <cdr:cNvPr id="2" name="Text Box 22"/>
        <cdr:cNvSpPr txBox="1"/>
      </cdr:nvSpPr>
      <cdr:spPr>
        <a:xfrm xmlns:a="http://schemas.openxmlformats.org/drawingml/2006/main">
          <a:off x="4789348" y="2797830"/>
          <a:ext cx="264716" cy="21390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  <cdr:relSizeAnchor xmlns:cdr="http://schemas.openxmlformats.org/drawingml/2006/chartDrawing">
    <cdr:from>
      <cdr:x>0.89058</cdr:x>
      <cdr:y>0.70104</cdr:y>
    </cdr:from>
    <cdr:to>
      <cdr:x>0.92249</cdr:x>
      <cdr:y>0.75452</cdr:y>
    </cdr:to>
    <cdr:sp macro="" textlink="">
      <cdr:nvSpPr>
        <cdr:cNvPr id="4" name="Text Box 22"/>
        <cdr:cNvSpPr txBox="1"/>
      </cdr:nvSpPr>
      <cdr:spPr>
        <a:xfrm xmlns:a="http://schemas.openxmlformats.org/drawingml/2006/main">
          <a:off x="7385669" y="2804514"/>
          <a:ext cx="264633" cy="21394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  <cdr:relSizeAnchor xmlns:cdr="http://schemas.openxmlformats.org/drawingml/2006/chartDrawing">
    <cdr:from>
      <cdr:x>0.92733</cdr:x>
      <cdr:y>0.70104</cdr:y>
    </cdr:from>
    <cdr:to>
      <cdr:x>0.95924</cdr:x>
      <cdr:y>0.75452</cdr:y>
    </cdr:to>
    <cdr:sp macro="" textlink="">
      <cdr:nvSpPr>
        <cdr:cNvPr id="5" name="Text Box 22"/>
        <cdr:cNvSpPr txBox="1"/>
      </cdr:nvSpPr>
      <cdr:spPr>
        <a:xfrm xmlns:a="http://schemas.openxmlformats.org/drawingml/2006/main">
          <a:off x="7690469" y="2804514"/>
          <a:ext cx="264633" cy="21394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0.65228</cdr:x>
      <cdr:y>0.71325</cdr:y>
    </cdr:from>
    <cdr:to>
      <cdr:x>0.72203</cdr:x>
      <cdr:y>0.76216</cdr:y>
    </cdr:to>
    <cdr:sp macro="" textlink="">
      <cdr:nvSpPr>
        <cdr:cNvPr id="2" name="Text Box 9"/>
        <cdr:cNvSpPr txBox="1"/>
      </cdr:nvSpPr>
      <cdr:spPr>
        <a:xfrm xmlns:a="http://schemas.openxmlformats.org/drawingml/2006/main">
          <a:off x="2493452" y="2980158"/>
          <a:ext cx="266671" cy="20436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6350">
          <a:noFill/>
        </a:ln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marL="0" marR="0">
            <a:lnSpc>
              <a:spcPct val="120000"/>
            </a:lnSpc>
            <a:spcBef>
              <a:spcPts val="0"/>
            </a:spcBef>
            <a:spcAft>
              <a:spcPts val="1000"/>
            </a:spcAft>
          </a:pPr>
          <a:r>
            <a:rPr lang="en-US" sz="1000" i="1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3AD46-2A6B-4043-B660-904E982E0031}" type="datetimeFigureOut">
              <a:rPr lang="en-US" smtClean="0">
                <a:latin typeface="Arial" panose="020B0604020202020204" pitchFamily="34" charset="0"/>
              </a:rPr>
              <a:pPr/>
              <a:t>8/19/2019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91ABE-9080-EA4F-BBB1-5CBE62F5F70B}" type="slidenum">
              <a:rPr lang="en-US" smtClean="0">
                <a:latin typeface="Arial" panose="020B0604020202020204" pitchFamily="34" charset="0"/>
              </a:rPr>
              <a:pPr/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98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E066D0B-E583-445A-81F4-1760BF6B2F92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1FD2533C-AC09-4978-994D-207351AF2E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11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9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180" algn="l" defTabSz="914359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359" algn="l" defTabSz="914359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539" algn="l" defTabSz="914359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718" algn="l" defTabSz="914359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5898" algn="l" defTabSz="9143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77" algn="l" defTabSz="9143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57" algn="l" defTabSz="9143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36" algn="l" defTabSz="9143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1"/>
            <a:ext cx="6672019" cy="5039999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0BD226-0A31-2442-9559-7CD59B145F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9" r="25965" b="9338"/>
          <a:stretch/>
        </p:blipFill>
        <p:spPr>
          <a:xfrm>
            <a:off x="-1" y="-1"/>
            <a:ext cx="6672021" cy="5040001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5083200"/>
            <a:ext cx="9144000" cy="89076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B33E28-D49C-BB4F-9510-C2CB68D248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3561292"/>
            <a:ext cx="5866547" cy="394968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Introduction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45A5B0-2FF3-CF45-B894-E2620D548E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0080" y="3999460"/>
            <a:ext cx="5866547" cy="939807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Project subtitle information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7C289B-80CF-444C-A9BD-77C6CECE728F}"/>
              </a:ext>
            </a:extLst>
          </p:cNvPr>
          <p:cNvSpPr/>
          <p:nvPr userDrawn="1"/>
        </p:nvSpPr>
        <p:spPr>
          <a:xfrm>
            <a:off x="6672020" y="1"/>
            <a:ext cx="2471981" cy="5039999"/>
          </a:xfrm>
          <a:prstGeom prst="rect">
            <a:avLst/>
          </a:prstGeom>
          <a:solidFill>
            <a:schemeClr val="bg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A779122-E2C5-1A4C-80F4-D38A0E4F73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7395" y="5873856"/>
            <a:ext cx="1870233" cy="6027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D8413AB-BF33-9C48-B43C-413398D7C436}"/>
              </a:ext>
            </a:extLst>
          </p:cNvPr>
          <p:cNvSpPr txBox="1"/>
          <p:nvPr userDrawn="1"/>
        </p:nvSpPr>
        <p:spPr>
          <a:xfrm>
            <a:off x="6912244" y="3528919"/>
            <a:ext cx="2022529" cy="139484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r>
              <a:rPr lang="en-US" sz="105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Stephanie Devitt, M.P.P. </a:t>
            </a:r>
            <a:endParaRPr lang="en-US" sz="105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Owner, Principal Consultant</a:t>
            </a:r>
          </a:p>
          <a:p>
            <a: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710 South Second Street, Ste. 400</a:t>
            </a:r>
          </a:p>
          <a:p>
            <a: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Minneapolis, MN 55401</a:t>
            </a:r>
          </a:p>
          <a:p>
            <a:r>
              <a:rPr lang="en-US" sz="1050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stephanie@sdkcommunications.com</a:t>
            </a:r>
            <a:endParaRPr lang="en-US" sz="105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050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ph</a:t>
            </a:r>
            <a:r>
              <a:rPr lang="en-US" sz="105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: 612 437 0899</a:t>
            </a:r>
          </a:p>
          <a:p>
            <a:r>
              <a:rPr lang="en-US" sz="1050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sdkcommunications.com</a:t>
            </a:r>
            <a:endParaRPr lang="en-US" sz="105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103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1"/>
            <a:ext cx="6672019" cy="5039999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0BD226-0A31-2442-9559-7CD59B145F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9" r="25965" b="9338"/>
          <a:stretch/>
        </p:blipFill>
        <p:spPr>
          <a:xfrm>
            <a:off x="-1" y="0"/>
            <a:ext cx="6672021" cy="5040001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5083200"/>
            <a:ext cx="9144000" cy="89076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B33E28-D49C-BB4F-9510-C2CB68D248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3561292"/>
            <a:ext cx="5866547" cy="394968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28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Introduction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45A5B0-2FF3-CF45-B894-E2620D548E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0080" y="3999460"/>
            <a:ext cx="5866547" cy="939807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Project subtitle information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7C289B-80CF-444C-A9BD-77C6CECE728F}"/>
              </a:ext>
            </a:extLst>
          </p:cNvPr>
          <p:cNvSpPr/>
          <p:nvPr userDrawn="1"/>
        </p:nvSpPr>
        <p:spPr>
          <a:xfrm>
            <a:off x="6672020" y="1"/>
            <a:ext cx="2471981" cy="5039999"/>
          </a:xfrm>
          <a:prstGeom prst="rect">
            <a:avLst/>
          </a:prstGeom>
          <a:solidFill>
            <a:schemeClr val="bg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A779122-E2C5-1A4C-80F4-D38A0E4F73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7395" y="5873856"/>
            <a:ext cx="1870233" cy="602729"/>
          </a:xfrm>
          <a:prstGeom prst="rect">
            <a:avLst/>
          </a:prstGeom>
        </p:spPr>
      </p:pic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1E16718-5E29-F741-97DD-759DB4219A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91308" y="3569966"/>
            <a:ext cx="2079892" cy="1398101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Author Information</a:t>
            </a:r>
          </a:p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Author Information</a:t>
            </a:r>
          </a:p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04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9143999" cy="2707098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68C8AFD-AFA3-564E-8F7D-8B5978A44E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8" r="2719" b="50309"/>
          <a:stretch/>
        </p:blipFill>
        <p:spPr>
          <a:xfrm>
            <a:off x="-1" y="0"/>
            <a:ext cx="9144001" cy="2707098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2745842"/>
            <a:ext cx="9144000" cy="89076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B33E28-D49C-BB4F-9510-C2CB68D248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3040138"/>
            <a:ext cx="7191213" cy="48592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32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D45A5B0-2FF3-CF45-B894-E2620D548E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0080" y="3569481"/>
            <a:ext cx="7191213" cy="1281488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2000">
                <a:solidFill>
                  <a:srgbClr val="003DA1"/>
                </a:solidFill>
              </a:defRPr>
            </a:lvl2pPr>
          </a:lstStyle>
          <a:p>
            <a:pPr lvl="0"/>
            <a:r>
              <a:rPr lang="en-US" dirty="0"/>
              <a:t>Project subtitle information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A779122-E2C5-1A4C-80F4-D38A0E4F73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7395" y="5873856"/>
            <a:ext cx="1870233" cy="60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7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1" y="0"/>
            <a:ext cx="9144001" cy="875584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656BAD-7717-094F-86E9-7670E36D35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8" r="2719" b="82475"/>
          <a:stretch/>
        </p:blipFill>
        <p:spPr>
          <a:xfrm>
            <a:off x="-1" y="0"/>
            <a:ext cx="9144001" cy="87558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906580"/>
            <a:ext cx="9144000" cy="91440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130E3EE-44B6-BC45-AEBE-499BFD9178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080" y="397352"/>
            <a:ext cx="8050320" cy="435323"/>
          </a:xfr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Section Divider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FC561A8-8FDA-BC42-995E-34193C3D8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0080" y="1506612"/>
            <a:ext cx="8050320" cy="485032"/>
          </a:xfrm>
        </p:spPr>
        <p:txBody>
          <a:bodyPr lIns="0" tIns="0" rIns="0" bIns="0"/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4pPr marL="0" indent="0">
              <a:buFontTx/>
              <a:buNone/>
              <a:defRPr/>
            </a:lvl4pPr>
            <a:lvl5pPr marL="285750" indent="-285750">
              <a:buClr>
                <a:srgbClr val="FB470F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Headline – 1 column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A22EA650-BFB9-694D-8AB4-7B09BE1A84D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0080" y="1991644"/>
            <a:ext cx="8050320" cy="3829284"/>
          </a:xfr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F3E1E8-392E-2B4E-A2D7-E5611D25F44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640079" y="6256570"/>
            <a:ext cx="4572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382FCB82-9065-8D4A-B009-AFB854A66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9E49CF5-B809-1648-BDFF-37FE86C536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0215" y="6189157"/>
            <a:ext cx="1170185" cy="37712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F719C3-F878-7A4B-AB5A-7CC60E51CDF7}"/>
              </a:ext>
            </a:extLst>
          </p:cNvPr>
          <p:cNvCxnSpPr>
            <a:cxnSpLocks/>
          </p:cNvCxnSpPr>
          <p:nvPr userDrawn="1"/>
        </p:nvCxnSpPr>
        <p:spPr>
          <a:xfrm>
            <a:off x="640079" y="6053143"/>
            <a:ext cx="8050321" cy="0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10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1" y="0"/>
            <a:ext cx="9144001" cy="875584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656BAD-7717-094F-86E9-7670E36D35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8" r="2719" b="82475"/>
          <a:stretch/>
        </p:blipFill>
        <p:spPr>
          <a:xfrm>
            <a:off x="-1" y="0"/>
            <a:ext cx="9144001" cy="87558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906580"/>
            <a:ext cx="9144000" cy="91440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130E3EE-44B6-BC45-AEBE-499BFD9178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080" y="397352"/>
            <a:ext cx="8050320" cy="435323"/>
          </a:xfr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Section Divider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FC561A8-8FDA-BC42-995E-34193C3D8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0080" y="1506612"/>
            <a:ext cx="8050320" cy="485032"/>
          </a:xfrm>
        </p:spPr>
        <p:txBody>
          <a:bodyPr lIns="0" tIns="0" rIns="0" bIns="0"/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4pPr marL="0" indent="0">
              <a:buFontTx/>
              <a:buNone/>
              <a:defRPr/>
            </a:lvl4pPr>
            <a:lvl5pPr marL="285750" indent="-285750">
              <a:buClr>
                <a:srgbClr val="FB470F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Headline – 1 column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F3E1E8-392E-2B4E-A2D7-E5611D25F44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640079" y="6256570"/>
            <a:ext cx="4572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382FCB82-9065-8D4A-B009-AFB854A66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9E49CF5-B809-1648-BDFF-37FE86C536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0215" y="6189157"/>
            <a:ext cx="1170185" cy="37712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F719C3-F878-7A4B-AB5A-7CC60E51CDF7}"/>
              </a:ext>
            </a:extLst>
          </p:cNvPr>
          <p:cNvCxnSpPr>
            <a:cxnSpLocks/>
          </p:cNvCxnSpPr>
          <p:nvPr userDrawn="1"/>
        </p:nvCxnSpPr>
        <p:spPr>
          <a:xfrm>
            <a:off x="640079" y="6053143"/>
            <a:ext cx="8050321" cy="0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55">
            <a:extLst>
              <a:ext uri="{FF2B5EF4-FFF2-40B4-BE49-F238E27FC236}">
                <a16:creationId xmlns:a16="http://schemas.microsoft.com/office/drawing/2014/main" id="{AB937574-C86B-5047-B321-F0B53D6C79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0079" y="1993392"/>
            <a:ext cx="3767394" cy="3829284"/>
          </a:xfrm>
        </p:spPr>
        <p:txBody>
          <a:bodyPr lIns="0" tIns="0" rIns="0" bIns="0" numCol="1" spcCol="0">
            <a:norm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US" dirty="0"/>
          </a:p>
        </p:txBody>
      </p:sp>
      <p:sp>
        <p:nvSpPr>
          <p:cNvPr id="14" name="Text Placeholder 55">
            <a:extLst>
              <a:ext uri="{FF2B5EF4-FFF2-40B4-BE49-F238E27FC236}">
                <a16:creationId xmlns:a16="http://schemas.microsoft.com/office/drawing/2014/main" id="{F64FD4F8-B1A5-E94A-8D48-9D9E05E06CA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77626" y="1993392"/>
            <a:ext cx="4012774" cy="3829284"/>
          </a:xfrm>
        </p:spPr>
        <p:txBody>
          <a:bodyPr lIns="0" tIns="0" rIns="0" bIns="0" numCol="1" spcCol="0">
            <a:normAutofit/>
          </a:bodyPr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80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1" y="0"/>
            <a:ext cx="9144001" cy="875584"/>
          </a:xfrm>
          <a:prstGeom prst="rect">
            <a:avLst/>
          </a:prstGeom>
          <a:solidFill>
            <a:schemeClr val="bg2">
              <a:alpha val="80000"/>
            </a:schemeClr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656BAD-7717-094F-86E9-7670E36D35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l="11294" t="2148" r="2719" b="82475"/>
          <a:stretch/>
        </p:blipFill>
        <p:spPr>
          <a:xfrm>
            <a:off x="-1" y="0"/>
            <a:ext cx="9144001" cy="87558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906580"/>
            <a:ext cx="9144000" cy="91440"/>
          </a:xfrm>
          <a:prstGeom prst="rect">
            <a:avLst/>
          </a:prstGeom>
          <a:solidFill>
            <a:schemeClr val="tx2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130E3EE-44B6-BC45-AEBE-499BFD9178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080" y="397352"/>
            <a:ext cx="8050320" cy="435323"/>
          </a:xfr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Section Divider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FC561A8-8FDA-BC42-995E-34193C3D8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0080" y="1506612"/>
            <a:ext cx="8050320" cy="485032"/>
          </a:xfrm>
        </p:spPr>
        <p:txBody>
          <a:bodyPr lIns="0" tIns="0" rIns="0" bIns="0"/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4pPr marL="0" indent="0">
              <a:buFontTx/>
              <a:buNone/>
              <a:defRPr/>
            </a:lvl4pPr>
            <a:lvl5pPr marL="285750" indent="-285750">
              <a:buClr>
                <a:srgbClr val="FB470F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Headline – 1 column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2F3E1E8-392E-2B4E-A2D7-E5611D25F44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640079" y="6256570"/>
            <a:ext cx="4572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382FCB82-9065-8D4A-B009-AFB854A66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9E49CF5-B809-1648-BDFF-37FE86C536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0215" y="6189157"/>
            <a:ext cx="1170185" cy="37712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F719C3-F878-7A4B-AB5A-7CC60E51CDF7}"/>
              </a:ext>
            </a:extLst>
          </p:cNvPr>
          <p:cNvCxnSpPr>
            <a:cxnSpLocks/>
          </p:cNvCxnSpPr>
          <p:nvPr userDrawn="1"/>
        </p:nvCxnSpPr>
        <p:spPr>
          <a:xfrm>
            <a:off x="640079" y="6053143"/>
            <a:ext cx="8050321" cy="0"/>
          </a:xfrm>
          <a:prstGeom prst="line">
            <a:avLst/>
          </a:prstGeom>
          <a:ln w="127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38CB2214-4521-AD4A-B378-E3C904F04829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39763" y="2066925"/>
            <a:ext cx="8050212" cy="38227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9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2284E12-747E-B348-8BCE-0BBF4154F900}" type="datetime1">
              <a:rPr lang="en-US" smtClean="0"/>
              <a:t>8/19/2019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82FCB82-9065-8D4A-B009-AFB854A662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80" r:id="rId3"/>
    <p:sldLayoutId id="2147483674" r:id="rId4"/>
    <p:sldLayoutId id="2147483681" r:id="rId5"/>
    <p:sldLayoutId id="2147483682" r:id="rId6"/>
  </p:sldLayoutIdLst>
  <p:hf hdr="0" ftr="0" dt="0"/>
  <p:txStyles>
    <p:titleStyle>
      <a:lvl1pPr algn="ctr" defTabSz="45718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885" indent="-342885" algn="l" defTabSz="45718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17" indent="-285737" algn="l" defTabSz="45718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2949" indent="-228590" algn="l" defTabSz="45718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128" indent="-228590" algn="l" defTabSz="45718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308" indent="-228590" algn="l" defTabSz="45718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487" indent="-228590" algn="l" defTabSz="45718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7" indent="-228590" algn="l" defTabSz="45718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6" indent="-228590" algn="l" defTabSz="45718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6" indent="-228590" algn="l" defTabSz="45718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9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9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8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8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7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7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6" algn="l" defTabSz="457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950D2E-FDDD-8348-A279-6BC211C786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0080" y="2350438"/>
            <a:ext cx="5866547" cy="527260"/>
          </a:xfrm>
        </p:spPr>
        <p:txBody>
          <a:bodyPr/>
          <a:lstStyle/>
          <a:p>
            <a:r>
              <a:rPr lang="en-US" sz="3000" dirty="0"/>
              <a:t>Clean Water Minnesota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0733F-896C-914C-9386-797581A6EF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79" y="3376045"/>
            <a:ext cx="5866547" cy="1208515"/>
          </a:xfrm>
        </p:spPr>
        <p:txBody>
          <a:bodyPr>
            <a:noAutofit/>
          </a:bodyPr>
          <a:lstStyle/>
          <a:p>
            <a:pPr>
              <a:spcAft>
                <a:spcPts val="100"/>
              </a:spcAft>
            </a:pPr>
            <a:r>
              <a:rPr lang="en-US" sz="2000" i="1" dirty="0"/>
              <a:t>Learning Community Summary + Evaluation</a:t>
            </a:r>
          </a:p>
          <a:p>
            <a:pPr>
              <a:spcAft>
                <a:spcPts val="100"/>
              </a:spcAft>
            </a:pPr>
            <a:r>
              <a:rPr lang="en-US" sz="2000" i="1" dirty="0"/>
              <a:t>Presented to the Subcommittee on </a:t>
            </a:r>
          </a:p>
          <a:p>
            <a:pPr>
              <a:spcAft>
                <a:spcPts val="100"/>
              </a:spcAft>
            </a:pPr>
            <a:r>
              <a:rPr lang="en-US" sz="2000" i="1" dirty="0"/>
              <a:t>Minnesota Water</a:t>
            </a:r>
          </a:p>
          <a:p>
            <a:pPr>
              <a:spcAft>
                <a:spcPts val="100"/>
              </a:spcAft>
            </a:pPr>
            <a:endParaRPr lang="en-US" sz="2000" dirty="0"/>
          </a:p>
          <a:p>
            <a:pPr>
              <a:spcAft>
                <a:spcPts val="100"/>
              </a:spcAft>
            </a:pPr>
            <a:r>
              <a:rPr lang="en-US" sz="2000" dirty="0"/>
              <a:t>Tuesday, August 20, 2019</a:t>
            </a:r>
          </a:p>
        </p:txBody>
      </p:sp>
    </p:spTree>
    <p:extLst>
      <p:ext uri="{BB962C8B-B14F-4D97-AF65-F5344CB8AC3E}">
        <p14:creationId xmlns:p14="http://schemas.microsoft.com/office/powerpoint/2010/main" val="195712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5E6257-DE94-1442-9D79-8E59387CF8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Participants Rated the Process Worthwhile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E601F-5ABA-1C49-B2F5-13A611B9BE3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AF36A05-DB31-A549-8152-F0A1C852FF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7352696"/>
              </p:ext>
            </p:extLst>
          </p:nvPr>
        </p:nvGraphicFramePr>
        <p:xfrm>
          <a:off x="640079" y="1682496"/>
          <a:ext cx="7918705" cy="4157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6780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A3597C-96A2-0B43-8AEC-CA2F805771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dirty="0"/>
              <a:t>Fresh Approaches To Water Issues Stood 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7F365-BA71-6346-BBAC-6C4D852709A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F034FC6-1467-1D46-A334-A95E2B895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5258457"/>
              </p:ext>
            </p:extLst>
          </p:nvPr>
        </p:nvGraphicFramePr>
        <p:xfrm>
          <a:off x="552450" y="1219200"/>
          <a:ext cx="8262366" cy="489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5539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8208EA-6BD9-2C43-83A0-C36D543965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Participants’ Stand-Out Lessons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04104-13BE-7E46-A88C-4118BE97A33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B4FAA4-F777-CC41-8ADC-5C6458B76ADB}"/>
              </a:ext>
            </a:extLst>
          </p:cNvPr>
          <p:cNvSpPr/>
          <p:nvPr/>
        </p:nvSpPr>
        <p:spPr>
          <a:xfrm>
            <a:off x="212286" y="1659431"/>
            <a:ext cx="8546244" cy="115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 dirty="0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 are too fragmented to be effective right now…. We need to find a way to remove power structures and create a common ground.”</a:t>
            </a: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endParaRPr lang="en-US" sz="1400" b="1" i="1" dirty="0">
              <a:solidFill>
                <a:srgbClr val="ED7D3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98A1A1-0E8A-D44F-AEEC-9894BB344AEB}"/>
              </a:ext>
            </a:extLst>
          </p:cNvPr>
          <p:cNvSpPr/>
          <p:nvPr/>
        </p:nvSpPr>
        <p:spPr>
          <a:xfrm>
            <a:off x="280416" y="2882845"/>
            <a:ext cx="8409984" cy="2315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 dirty="0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“Minnesota ag land is rented. Looking at success in terms of decreasing inputs to increase profits, rather than the traditional growth model, can help conservation land management be more successful.” </a:t>
            </a: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endParaRPr lang="en-US" sz="1400" b="1" i="1" dirty="0">
              <a:solidFill>
                <a:srgbClr val="ED7D3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 dirty="0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“Small towns are stretched for people and people are on the landscape because they love it.” </a:t>
            </a:r>
            <a:endParaRPr lang="en-US" sz="1400" b="1" i="1" dirty="0">
              <a:solidFill>
                <a:srgbClr val="ED7D3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752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85653E-5D96-BA45-BE72-BA7DE2939A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Participants’ Biggest Take </a:t>
            </a:r>
            <a:r>
              <a:rPr lang="en-US" dirty="0" err="1"/>
              <a:t>Away’s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3C166-6B87-9C46-BCA5-B8B930313EE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1B5B5F-DC2B-4949-8D9F-3D99F2DF9163}"/>
              </a:ext>
            </a:extLst>
          </p:cNvPr>
          <p:cNvSpPr/>
          <p:nvPr/>
        </p:nvSpPr>
        <p:spPr>
          <a:xfrm>
            <a:off x="640079" y="1412101"/>
            <a:ext cx="8050321" cy="403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scale of change needed, and the importance of equity in decision making.” </a:t>
            </a:r>
            <a:endParaRPr lang="en-US" sz="1400" b="1" i="1">
              <a:solidFill>
                <a:srgbClr val="ED7D3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“People have a lot more in common than we think. We just need to know how to better communicate our differences and shared goals if we are going to be successful.” </a:t>
            </a:r>
            <a:endParaRPr lang="en-US" sz="1400" b="1" i="1">
              <a:solidFill>
                <a:srgbClr val="ED7D3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“Our existing government systems need a new paradigm.” </a:t>
            </a:r>
            <a:endParaRPr lang="en-US" sz="1400" b="1" i="1">
              <a:solidFill>
                <a:srgbClr val="ED7D3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 need to listen and not assume we have answers since we don’t know the question.” </a:t>
            </a:r>
            <a:endParaRPr lang="en-US" sz="1400" b="1" i="1">
              <a:solidFill>
                <a:srgbClr val="ED7D3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n-US" b="1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i="1">
                <a:solidFill>
                  <a:srgbClr val="C459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a real disconnect between urban and rural folks understanding water issues and solutions to those issues.” </a:t>
            </a:r>
            <a:endParaRPr lang="en-US" sz="1400" b="1" i="1">
              <a:solidFill>
                <a:srgbClr val="ED7D3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779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64556C-2BE6-764C-B415-E8901B6984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The Road Ahead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32FB4A-9E0C-D948-A537-4180655F3A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Stakeholder Priorities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12C35-F587-5144-8291-68C4F8D001C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56338"/>
            <a:ext cx="457200" cy="365125"/>
          </a:xfrm>
        </p:spPr>
        <p:txBody>
          <a:bodyPr/>
          <a:lstStyle/>
          <a:p>
            <a:fld id="{382FCB82-9065-8D4A-B009-AFB854A6623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55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1A2985C-9C76-0D44-AF85-22E5CE173A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Perceived Barriers To Clean Water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BA7F3-A380-8A4F-AF3A-1946F5C9DD5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0A60DC3-4C45-2747-96E7-7944ECDA3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1942083"/>
              </p:ext>
            </p:extLst>
          </p:nvPr>
        </p:nvGraphicFramePr>
        <p:xfrm>
          <a:off x="400050" y="1292352"/>
          <a:ext cx="8573262" cy="462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2355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05A73D6-531F-9D4D-92B4-87870BCC89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Perceived Opportunities For Clean Water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DE124-05EC-A24F-A9A5-2595F571121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84D36FD-7039-8243-8A49-F496DD765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2822709"/>
              </p:ext>
            </p:extLst>
          </p:nvPr>
        </p:nvGraphicFramePr>
        <p:xfrm>
          <a:off x="279400" y="1189672"/>
          <a:ext cx="8681720" cy="469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191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3986A3-1A5B-2949-93D6-6E908AD041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Support Needed To Achieve Success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21B71-47A2-EC47-935A-C7E96D5CB9A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D02B62-A6A6-1743-A0D0-AFF978284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699080"/>
              </p:ext>
            </p:extLst>
          </p:nvPr>
        </p:nvGraphicFramePr>
        <p:xfrm>
          <a:off x="426720" y="1219200"/>
          <a:ext cx="8263680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321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7CDAC6-1B94-1443-BBD3-A5585D99F5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Perceived Role For Funders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82BC4-F7A1-0245-B2D2-B702338CD99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56EDF32-E05D-9F47-B2BB-9A1E667A1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5820018"/>
              </p:ext>
            </p:extLst>
          </p:nvPr>
        </p:nvGraphicFramePr>
        <p:xfrm>
          <a:off x="640079" y="1194816"/>
          <a:ext cx="8050320" cy="454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6800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1847AF-615A-3F4F-BD04-BF27BD3CFE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Lessons of the Learning Community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8156D-1C04-FC42-887C-E3CE086C26F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250A3E3-E6DA-464C-8EB8-FB404CAA44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632659"/>
              </p:ext>
            </p:extLst>
          </p:nvPr>
        </p:nvGraphicFramePr>
        <p:xfrm>
          <a:off x="640079" y="1780032"/>
          <a:ext cx="8050321" cy="425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0B80E7B-76DC-8841-B196-58DAFA758903}"/>
              </a:ext>
            </a:extLst>
          </p:cNvPr>
          <p:cNvSpPr txBox="1"/>
          <p:nvPr/>
        </p:nvSpPr>
        <p:spPr>
          <a:xfrm>
            <a:off x="2279904" y="1280160"/>
            <a:ext cx="4852416" cy="49987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Assets For Future Work</a:t>
            </a:r>
            <a:endParaRPr lang="en-US" sz="2000" b="1" i="0" cap="none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17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78421-5805-2241-A772-8ACE6C9136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Stakeholder Engagement Process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73AB1-C273-B446-A0A8-7496F6D360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0080" y="2218944"/>
            <a:ext cx="8050320" cy="3601984"/>
          </a:xfrm>
        </p:spPr>
        <p:txBody>
          <a:bodyPr/>
          <a:lstStyle/>
          <a:p>
            <a:pPr marL="560070" indent="-285750">
              <a:spcBef>
                <a:spcPts val="984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Research: Stakeholder perceptions of water priorities</a:t>
            </a:r>
          </a:p>
          <a:p>
            <a:pPr marL="274320">
              <a:spcBef>
                <a:spcPts val="984"/>
              </a:spcBef>
              <a:buClr>
                <a:schemeClr val="tx2"/>
              </a:buClr>
            </a:pPr>
            <a:endParaRPr lang="en-US" sz="2000" dirty="0"/>
          </a:p>
          <a:p>
            <a:pPr marL="560070" indent="-285750">
              <a:spcBef>
                <a:spcPts val="984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Our process: Clean Water Minnesota</a:t>
            </a:r>
          </a:p>
          <a:p>
            <a:pPr marL="274320">
              <a:spcBef>
                <a:spcPts val="984"/>
              </a:spcBef>
              <a:buClr>
                <a:schemeClr val="tx2"/>
              </a:buClr>
            </a:pPr>
            <a:endParaRPr lang="en-US" sz="2000" dirty="0"/>
          </a:p>
          <a:p>
            <a:pPr marL="560070" indent="-285750">
              <a:spcBef>
                <a:spcPts val="984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The road ahead: Stakeholder priorities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13BBB-BFA7-A547-B682-68774D0A580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30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CD7906-511C-7842-8619-ECDA9C18C8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Lessons of the Learning Community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34032-D398-B341-9232-A3CEBCBFE76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E617932-A066-374F-927C-A3C87C8AB6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6046063"/>
              </p:ext>
            </p:extLst>
          </p:nvPr>
        </p:nvGraphicFramePr>
        <p:xfrm>
          <a:off x="640079" y="1840992"/>
          <a:ext cx="8050321" cy="3706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E361578-018E-8E4E-86D3-BAD61FF3AC93}"/>
              </a:ext>
            </a:extLst>
          </p:cNvPr>
          <p:cNvSpPr txBox="1"/>
          <p:nvPr/>
        </p:nvSpPr>
        <p:spPr>
          <a:xfrm>
            <a:off x="2535936" y="1280160"/>
            <a:ext cx="4779264" cy="42672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algn="ctr"/>
            <a:r>
              <a:rPr lang="en-US" sz="2000" b="1" i="0" cap="none" baseline="0" dirty="0">
                <a:latin typeface="Arial" panose="020B0604020202020204" pitchFamily="34" charset="0"/>
                <a:cs typeface="Arial" panose="020B0604020202020204" pitchFamily="34" charset="0"/>
              </a:rPr>
              <a:t>Continued Success Will Require…</a:t>
            </a:r>
          </a:p>
        </p:txBody>
      </p:sp>
    </p:spTree>
    <p:extLst>
      <p:ext uri="{BB962C8B-B14F-4D97-AF65-F5344CB8AC3E}">
        <p14:creationId xmlns:p14="http://schemas.microsoft.com/office/powerpoint/2010/main" val="455240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CA3C021-2281-2848-9A44-4D486B947E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9536" y="3429000"/>
            <a:ext cx="7191213" cy="485920"/>
          </a:xfrm>
        </p:spPr>
        <p:txBody>
          <a:bodyPr/>
          <a:lstStyle/>
          <a:p>
            <a:pPr algn="ctr"/>
            <a:r>
              <a:rPr lang="en-US" dirty="0"/>
              <a:t>Questions?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0CCDB-CB22-0B4D-AD95-5BBDD1553E3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56338"/>
            <a:ext cx="457200" cy="365125"/>
          </a:xfrm>
        </p:spPr>
        <p:txBody>
          <a:bodyPr/>
          <a:lstStyle/>
          <a:p>
            <a:fld id="{382FCB82-9065-8D4A-B009-AFB854A6623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52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5F1EFE-9404-3A45-9574-DA9F30E079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05B4B-0A17-7847-A76D-CDB7D3DF5D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Stakeholder Perceptions of Water Priorities</a:t>
            </a:r>
          </a:p>
        </p:txBody>
      </p:sp>
    </p:spTree>
    <p:extLst>
      <p:ext uri="{BB962C8B-B14F-4D97-AF65-F5344CB8AC3E}">
        <p14:creationId xmlns:p14="http://schemas.microsoft.com/office/powerpoint/2010/main" val="250066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D9D8CD-24FA-0044-94DC-EF35AC7B94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Research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A836B-0097-FF41-8273-82B59CFBC04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123757F0-1270-AC44-9AA2-EE2DC97505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755751"/>
              </p:ext>
            </p:extLst>
          </p:nvPr>
        </p:nvGraphicFramePr>
        <p:xfrm>
          <a:off x="640079" y="1397000"/>
          <a:ext cx="7796785" cy="390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112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5260F7-8B33-8147-B84E-5B6CF3933F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Findings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86B749-FB3A-1940-8B80-28ED22287C7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439C282-1346-B340-A495-5CA77D5D64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093068"/>
              </p:ext>
            </p:extLst>
          </p:nvPr>
        </p:nvGraphicFramePr>
        <p:xfrm>
          <a:off x="640079" y="1255776"/>
          <a:ext cx="8050321" cy="4681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360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97047E-30A2-5B49-A713-3F761EBD1D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Our Resulting Strategies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0D9C3-E73E-CA4D-9EBA-5F502601D9A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30EF7A8-9091-FE4B-8751-DE2222C6E5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8121239"/>
              </p:ext>
            </p:extLst>
          </p:nvPr>
        </p:nvGraphicFramePr>
        <p:xfrm>
          <a:off x="640079" y="1292352"/>
          <a:ext cx="8050321" cy="449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803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BC0B66D-9F5F-6A40-B5FA-A1220BF8DC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Clean Water Minnesota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C0710A-4C90-404E-BD99-7328017BEB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 learning community designed to build relationships, understanding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CA33F-E3B4-2D46-8959-C8DBCFCA57C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56338"/>
            <a:ext cx="457200" cy="365125"/>
          </a:xfrm>
        </p:spPr>
        <p:txBody>
          <a:bodyPr/>
          <a:lstStyle/>
          <a:p>
            <a:fld id="{382FCB82-9065-8D4A-B009-AFB854A6623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7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54EC21-8EDF-2D42-9D55-5EB6B5E0D4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Learning Community Engaging Across Sectors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6F6716A-450D-7844-9D83-FE2E820A54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9136878"/>
              </p:ext>
            </p:extLst>
          </p:nvPr>
        </p:nvGraphicFramePr>
        <p:xfrm>
          <a:off x="287972" y="1170432"/>
          <a:ext cx="8624380" cy="4706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792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A169FE-7C8C-B149-8950-E8ACF79574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Relationships Are A Motivator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31118-3F6D-DC40-A83A-4E9E5CC1EE8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82FCB82-9065-8D4A-B009-AFB854A66233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4B31631-2437-204B-9FCF-69A03DD7C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2696058"/>
              </p:ext>
            </p:extLst>
          </p:nvPr>
        </p:nvGraphicFramePr>
        <p:xfrm>
          <a:off x="355600" y="1860550"/>
          <a:ext cx="8432800" cy="390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Box 20">
            <a:extLst>
              <a:ext uri="{FF2B5EF4-FFF2-40B4-BE49-F238E27FC236}">
                <a16:creationId xmlns:a16="http://schemas.microsoft.com/office/drawing/2014/main" id="{1733E6A6-0F40-424D-B80C-5D2974A6341B}"/>
              </a:ext>
            </a:extLst>
          </p:cNvPr>
          <p:cNvSpPr txBox="1"/>
          <p:nvPr/>
        </p:nvSpPr>
        <p:spPr>
          <a:xfrm>
            <a:off x="1860550" y="1390650"/>
            <a:ext cx="5422900" cy="4699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C459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Q: What were your goals for participating in the learning community?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027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DK Communications Colors">
      <a:dk1>
        <a:srgbClr val="000000"/>
      </a:dk1>
      <a:lt1>
        <a:srgbClr val="FFFFFF"/>
      </a:lt1>
      <a:dk2>
        <a:srgbClr val="F15B40"/>
      </a:dk2>
      <a:lt2>
        <a:srgbClr val="007C8B"/>
      </a:lt2>
      <a:accent1>
        <a:srgbClr val="007B8A"/>
      </a:accent1>
      <a:accent2>
        <a:srgbClr val="F05B40"/>
      </a:accent2>
      <a:accent3>
        <a:srgbClr val="F4A700"/>
      </a:accent3>
      <a:accent4>
        <a:srgbClr val="732F8A"/>
      </a:accent4>
      <a:accent5>
        <a:srgbClr val="919191"/>
      </a:accent5>
      <a:accent6>
        <a:srgbClr val="000000"/>
      </a:accent6>
      <a:hlink>
        <a:srgbClr val="FFFFFF"/>
      </a:hlink>
      <a:folHlink>
        <a:srgbClr val="F15B4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 anchorCtr="0">
        <a:normAutofit/>
      </a:bodyPr>
      <a:lstStyle>
        <a:defPPr algn="l">
          <a:defRPr sz="2000" b="0" i="0" cap="none" baseline="0" dirty="0" smtClean="0">
            <a:solidFill>
              <a:srgbClr val="003DA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</TotalTime>
  <Words>525</Words>
  <Application>Microsoft Office PowerPoint</Application>
  <PresentationFormat>On-screen Show (4:3)</PresentationFormat>
  <Paragraphs>111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Giebink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Brent Giebink</dc:creator>
  <cp:lastModifiedBy>Kasey Gerkovich</cp:lastModifiedBy>
  <cp:revision>318</cp:revision>
  <cp:lastPrinted>2017-06-16T20:43:20Z</cp:lastPrinted>
  <dcterms:created xsi:type="dcterms:W3CDTF">2017-06-21T17:48:18Z</dcterms:created>
  <dcterms:modified xsi:type="dcterms:W3CDTF">2019-08-19T13:15:08Z</dcterms:modified>
</cp:coreProperties>
</file>